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3"/>
  </p:notesMasterIdLst>
  <p:sldIdLst>
    <p:sldId id="267" r:id="rId2"/>
    <p:sldId id="426" r:id="rId3"/>
    <p:sldId id="427" r:id="rId4"/>
    <p:sldId id="269" r:id="rId5"/>
    <p:sldId id="422" r:id="rId6"/>
    <p:sldId id="414" r:id="rId7"/>
    <p:sldId id="375" r:id="rId8"/>
    <p:sldId id="383" r:id="rId9"/>
    <p:sldId id="423" r:id="rId10"/>
    <p:sldId id="424" r:id="rId11"/>
    <p:sldId id="384" r:id="rId12"/>
    <p:sldId id="385" r:id="rId13"/>
    <p:sldId id="416" r:id="rId14"/>
    <p:sldId id="417" r:id="rId15"/>
    <p:sldId id="418" r:id="rId16"/>
    <p:sldId id="419" r:id="rId17"/>
    <p:sldId id="420" r:id="rId18"/>
    <p:sldId id="428" r:id="rId19"/>
    <p:sldId id="429" r:id="rId20"/>
    <p:sldId id="430" r:id="rId21"/>
    <p:sldId id="391" r:id="rId22"/>
    <p:sldId id="394" r:id="rId23"/>
    <p:sldId id="413" r:id="rId24"/>
    <p:sldId id="409" r:id="rId25"/>
    <p:sldId id="412" r:id="rId26"/>
    <p:sldId id="431" r:id="rId27"/>
    <p:sldId id="410" r:id="rId28"/>
    <p:sldId id="432" r:id="rId29"/>
    <p:sldId id="401" r:id="rId30"/>
    <p:sldId id="405" r:id="rId31"/>
    <p:sldId id="397" r:id="rId32"/>
    <p:sldId id="374" r:id="rId33"/>
    <p:sldId id="396" r:id="rId34"/>
    <p:sldId id="390" r:id="rId35"/>
    <p:sldId id="433" r:id="rId36"/>
    <p:sldId id="434" r:id="rId37"/>
    <p:sldId id="435" r:id="rId38"/>
    <p:sldId id="395" r:id="rId39"/>
    <p:sldId id="388" r:id="rId40"/>
    <p:sldId id="387" r:id="rId41"/>
    <p:sldId id="381" r:id="rId4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  <p14:sldId id="379"/>
            <p14:sldId id="382"/>
            <p14:sldId id="380"/>
            <p14:sldId id="359"/>
            <p14:sldId id="286"/>
            <p14:sldId id="363"/>
            <p14:sldId id="360"/>
            <p14:sldId id="361"/>
            <p14:sldId id="362"/>
            <p14:sldId id="357"/>
            <p14:sldId id="358"/>
            <p14:sldId id="334"/>
            <p14:sldId id="336"/>
            <p14:sldId id="338"/>
            <p14:sldId id="339"/>
            <p14:sldId id="337"/>
            <p14:sldId id="335"/>
            <p14:sldId id="340"/>
            <p14:sldId id="342"/>
            <p14:sldId id="343"/>
            <p14:sldId id="341"/>
            <p14:sldId id="333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3AD"/>
    <a:srgbClr val="E69D1A"/>
    <a:srgbClr val="FF33CC"/>
    <a:srgbClr val="F1F1F1"/>
    <a:srgbClr val="4756A0"/>
    <a:srgbClr val="B1C1E4"/>
    <a:srgbClr val="D1D1D1"/>
    <a:srgbClr val="B9B9B9"/>
    <a:srgbClr val="A6A6A6"/>
    <a:srgbClr val="5959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595" autoAdjust="0"/>
  </p:normalViewPr>
  <p:slideViewPr>
    <p:cSldViewPr snapToGrid="0">
      <p:cViewPr>
        <p:scale>
          <a:sx n="90" d="100"/>
          <a:sy n="90" d="100"/>
        </p:scale>
        <p:origin x="-366" y="-3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76;&#1084;&#1080;&#1085;\Desktop\&#1044;&#1045;&#1046;&#1059;&#1056;&#1053;&#1067;&#1049;%20&#1051;&#1048;&#1057;&#105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cat>
            <c:strRef>
              <c:f>Лист2!$B$2:$B$4</c:f>
              <c:strCache>
                <c:ptCount val="3"/>
                <c:pt idx="0">
                  <c:v>Всего граждан, осуществляющих деятельность, 519 чел.</c:v>
                </c:pt>
                <c:pt idx="1">
                  <c:v>индивидуальные предприниматели, 499  чел.</c:v>
                </c:pt>
                <c:pt idx="2">
                  <c:v>главы крестьянских (фермерских) хозяйств, 20 чел.</c:v>
                </c:pt>
              </c:strCache>
            </c:strRef>
          </c:cat>
          <c:val>
            <c:numRef>
              <c:f>Лист2!$C$2:$C$4</c:f>
              <c:numCache>
                <c:formatCode>General</c:formatCode>
                <c:ptCount val="3"/>
                <c:pt idx="0">
                  <c:v>519</c:v>
                </c:pt>
                <c:pt idx="1">
                  <c:v>499</c:v>
                </c:pt>
                <c:pt idx="2">
                  <c:v>20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cat>
            <c:strRef>
              <c:f>Лист3!$B$3:$G$3</c:f>
              <c:strCache>
                <c:ptCount val="6"/>
                <c:pt idx="0">
                  <c:v>всего, 214</c:v>
                </c:pt>
                <c:pt idx="1">
                  <c:v>государственная, 36</c:v>
                </c:pt>
                <c:pt idx="2">
                  <c:v>муниципальная, 42</c:v>
                </c:pt>
                <c:pt idx="3">
                  <c:v>частная, 119</c:v>
                </c:pt>
                <c:pt idx="4">
                  <c:v>общественные и религиозные организация (объединения), 12</c:v>
                </c:pt>
                <c:pt idx="5">
                  <c:v>прочие формы собственности, 5</c:v>
                </c:pt>
              </c:strCache>
            </c:strRef>
          </c:cat>
          <c:val>
            <c:numRef>
              <c:f>Лист3!$B$4:$G$4</c:f>
              <c:numCache>
                <c:formatCode>General</c:formatCode>
                <c:ptCount val="6"/>
                <c:pt idx="0">
                  <c:v>214</c:v>
                </c:pt>
                <c:pt idx="1">
                  <c:v>36</c:v>
                </c:pt>
                <c:pt idx="2">
                  <c:v>42</c:v>
                </c:pt>
                <c:pt idx="3">
                  <c:v>119</c:v>
                </c:pt>
                <c:pt idx="4">
                  <c:v>12</c:v>
                </c:pt>
                <c:pt idx="5">
                  <c:v>5</c:v>
                </c:pt>
              </c:numCache>
            </c:numRef>
          </c:val>
          <c:bubble3D val="1"/>
        </c:ser>
        <c:firstSliceAng val="0"/>
      </c:pieChart>
    </c:plotArea>
    <c:legend>
      <c:legendPos val="r"/>
      <c:layout>
        <c:manualLayout>
          <c:xMode val="edge"/>
          <c:yMode val="edge"/>
          <c:x val="0.66200869599723355"/>
          <c:y val="1.7053453097548545E-2"/>
          <c:w val="0.32071268629218391"/>
          <c:h val="0.97678408544814443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gradFill>
      <a:gsLst>
        <a:gs pos="0">
          <a:srgbClr val="4472C4">
            <a:tint val="66000"/>
            <a:satMod val="160000"/>
          </a:srgbClr>
        </a:gs>
        <a:gs pos="50000">
          <a:srgbClr val="4472C4">
            <a:tint val="44500"/>
            <a:satMod val="160000"/>
          </a:srgbClr>
        </a:gs>
        <a:gs pos="100000">
          <a:srgbClr val="4472C4">
            <a:tint val="23500"/>
            <a:satMod val="160000"/>
          </a:srgbClr>
        </a:gs>
      </a:gsLst>
      <a:lin ang="5400000" scaled="0"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cat>
            <c:strRef>
              <c:f>Лист4!$B$4:$B$22</c:f>
              <c:strCache>
                <c:ptCount val="19"/>
                <c:pt idx="0">
                  <c:v>Сельское, лесное хозяйство, охота, рыболовство и рыбоводство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Обеспечение электрической энергией, газом и паром; кондиционирование воздуха</c:v>
                </c:pt>
                <c:pt idx="4">
                  <c:v>Водоснабжение; водоотведение, организация сбора и утилизации отходов, деятельность по ликвидации загрязнений</c:v>
                </c:pt>
                <c:pt idx="5">
                  <c:v>Строительство</c:v>
                </c:pt>
                <c:pt idx="6">
                  <c:v>Торговля оптовая и розничная; ремонт авто-транспортных средств и мотоциклов</c:v>
                </c:pt>
                <c:pt idx="7">
                  <c:v>Транспортировка и хранение</c:v>
                </c:pt>
                <c:pt idx="8">
                  <c:v>Деятельность гостиниц и предприятий общественного питания</c:v>
                </c:pt>
                <c:pt idx="9">
                  <c:v>Деятельность в области информации и связи</c:v>
                </c:pt>
                <c:pt idx="10">
                  <c:v>Деятельность финансовая и страховая</c:v>
                </c:pt>
                <c:pt idx="11">
                  <c:v>Деятельность по операциям с недвижи-мым имуще-ством</c:v>
                </c:pt>
                <c:pt idx="12">
                  <c:v>Деятельность профессиональная, научная и техническая</c:v>
                </c:pt>
                <c:pt idx="13">
                  <c:v>Деятельность административная и сопутствующие дополнительные услуги</c:v>
                </c:pt>
                <c:pt idx="14">
                  <c:v>Государственное управление и обеспечение военной безопасности</c:v>
                </c:pt>
                <c:pt idx="15">
                  <c:v>Образование</c:v>
                </c:pt>
                <c:pt idx="16">
                  <c:v>Деятельность в области здравоохранения и социальных услуг</c:v>
                </c:pt>
                <c:pt idx="17">
                  <c:v>Деятельность в области культуры, спорта, организации досуга и развлечений</c:v>
                </c:pt>
                <c:pt idx="18">
                  <c:v>Предоставление прочих видов услуг</c:v>
                </c:pt>
              </c:strCache>
            </c:strRef>
          </c:cat>
          <c:val>
            <c:numRef>
              <c:f>Лист4!$C$4:$C$22</c:f>
              <c:numCache>
                <c:formatCode>General</c:formatCode>
                <c:ptCount val="19"/>
                <c:pt idx="0">
                  <c:v>22</c:v>
                </c:pt>
                <c:pt idx="2">
                  <c:v>15</c:v>
                </c:pt>
                <c:pt idx="3">
                  <c:v>6</c:v>
                </c:pt>
                <c:pt idx="4">
                  <c:v>5</c:v>
                </c:pt>
                <c:pt idx="5">
                  <c:v>10</c:v>
                </c:pt>
                <c:pt idx="6">
                  <c:v>38</c:v>
                </c:pt>
                <c:pt idx="7">
                  <c:v>7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5</c:v>
                </c:pt>
                <c:pt idx="12">
                  <c:v>7</c:v>
                </c:pt>
                <c:pt idx="13">
                  <c:v>5</c:v>
                </c:pt>
                <c:pt idx="14">
                  <c:v>19</c:v>
                </c:pt>
                <c:pt idx="15">
                  <c:v>30</c:v>
                </c:pt>
                <c:pt idx="16">
                  <c:v>25</c:v>
                </c:pt>
                <c:pt idx="17">
                  <c:v>2</c:v>
                </c:pt>
                <c:pt idx="18">
                  <c:v>12</c:v>
                </c:pt>
              </c:numCache>
            </c:numRef>
          </c:val>
        </c:ser>
        <c:axId val="92222592"/>
        <c:axId val="92224128"/>
      </c:barChart>
      <c:catAx>
        <c:axId val="92222592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2224128"/>
        <c:crosses val="autoZero"/>
        <c:auto val="1"/>
        <c:lblAlgn val="ctr"/>
        <c:lblOffset val="100"/>
      </c:catAx>
      <c:valAx>
        <c:axId val="92224128"/>
        <c:scaling>
          <c:orientation val="minMax"/>
        </c:scaling>
        <c:axPos val="b"/>
        <c:majorGridlines/>
        <c:numFmt formatCode="General" sourceLinked="1"/>
        <c:tickLblPos val="nextTo"/>
        <c:crossAx val="92222592"/>
        <c:crosses val="autoZero"/>
        <c:crossBetween val="between"/>
      </c:valAx>
    </c:plotArea>
    <c:plotVisOnly val="1"/>
  </c:chart>
  <c:spPr>
    <a:solidFill>
      <a:srgbClr val="2513AD"/>
    </a:solidFill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3432752080079073"/>
          <c:y val="0"/>
          <c:w val="0.55082767488072093"/>
          <c:h val="0.97235312871745982"/>
        </c:manualLayout>
      </c:layout>
      <c:bar3DChart>
        <c:barDir val="bar"/>
        <c:grouping val="clustered"/>
        <c:ser>
          <c:idx val="0"/>
          <c:order val="0"/>
          <c:tx>
            <c:strRef>
              <c:f>Лист6!$C$3</c:f>
              <c:strCache>
                <c:ptCount val="1"/>
                <c:pt idx="0">
                  <c:v>Уровень удовлетворенности населения, %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Лист6!$B$4:$B$15</c:f>
              <c:strCache>
                <c:ptCount val="12"/>
                <c:pt idx="0">
                  <c:v>Социальная защита</c:v>
                </c:pt>
                <c:pt idx="1">
                  <c:v>Библиотечное обслуживание</c:v>
                </c:pt>
                <c:pt idx="2">
                  <c:v>Музейное обслуживание</c:v>
                </c:pt>
                <c:pt idx="3">
                  <c:v>Электроснабжение</c:v>
                </c:pt>
                <c:pt idx="4">
                  <c:v>Теплоснабжение (в том числе твердым топливом)</c:v>
                </c:pt>
                <c:pt idx="5">
                  <c:v>Водоснабжение/Водоотведение</c:v>
                </c:pt>
                <c:pt idx="6">
                  <c:v>Организация транспортного обслуживания</c:v>
                </c:pt>
                <c:pt idx="7">
                  <c:v>Обслуживание автомобильных дорог</c:v>
                </c:pt>
                <c:pt idx="8">
                  <c:v>Газоснабжение</c:v>
                </c:pt>
                <c:pt idx="9">
                  <c:v>Медико-санитарная помощь</c:v>
                </c:pt>
                <c:pt idx="10">
                  <c:v>Скорая медицинская помощь</c:v>
                </c:pt>
                <c:pt idx="11">
                  <c:v>Медицинская помощь в поликлинике</c:v>
                </c:pt>
              </c:strCache>
            </c:strRef>
          </c:cat>
          <c:val>
            <c:numRef>
              <c:f>Лист6!$C$4:$C$15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98.9</c:v>
                </c:pt>
                <c:pt idx="4">
                  <c:v>98.2</c:v>
                </c:pt>
                <c:pt idx="5">
                  <c:v>97.3</c:v>
                </c:pt>
                <c:pt idx="6">
                  <c:v>96.9</c:v>
                </c:pt>
                <c:pt idx="7">
                  <c:v>96.2</c:v>
                </c:pt>
                <c:pt idx="8">
                  <c:v>95.2</c:v>
                </c:pt>
                <c:pt idx="9">
                  <c:v>94.4</c:v>
                </c:pt>
                <c:pt idx="10">
                  <c:v>93.5</c:v>
                </c:pt>
                <c:pt idx="11">
                  <c:v>93.5</c:v>
                </c:pt>
              </c:numCache>
            </c:numRef>
          </c:val>
        </c:ser>
        <c:dLbls>
          <c:showVal val="1"/>
        </c:dLbls>
        <c:shape val="box"/>
        <c:axId val="90057344"/>
        <c:axId val="90071424"/>
        <c:axId val="0"/>
      </c:bar3DChart>
      <c:catAx>
        <c:axId val="9005734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0071424"/>
        <c:crosses val="autoZero"/>
        <c:auto val="1"/>
        <c:lblAlgn val="ctr"/>
        <c:lblOffset val="100"/>
      </c:catAx>
      <c:valAx>
        <c:axId val="9007142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90057344"/>
        <c:crosses val="autoZero"/>
        <c:crossBetween val="between"/>
      </c:valAx>
    </c:plotArea>
    <c:plotVisOnly val="1"/>
  </c:chart>
  <c:spPr>
    <a:solidFill>
      <a:srgbClr val="2513AD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04.04.2024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70714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5631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42652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04828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44384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4438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88626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88626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21845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78933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78932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36518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3577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19297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1841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846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5378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5349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12750" y="4853412"/>
            <a:ext cx="916305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2750" y="3886200"/>
            <a:ext cx="916305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549277"/>
            <a:ext cx="1981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549277"/>
            <a:ext cx="67691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879850" y="76201"/>
            <a:ext cx="3136900" cy="288925"/>
          </a:xfrm>
        </p:spPr>
        <p:txBody>
          <a:bodyPr/>
          <a:lstStyle/>
          <a:p>
            <a:endParaRPr lang="x-none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3444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2750" y="1676400"/>
            <a:ext cx="916305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5515" y="2947086"/>
            <a:ext cx="94107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30200" y="1600200"/>
            <a:ext cx="45402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7053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30200" y="5410200"/>
            <a:ext cx="932815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4898" y="666750"/>
            <a:ext cx="4648102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032111" y="666750"/>
            <a:ext cx="464992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04898" y="1316038"/>
            <a:ext cx="464810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036124" y="1316038"/>
            <a:ext cx="464591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15400" y="6477000"/>
            <a:ext cx="825500" cy="246888"/>
          </a:xfrm>
        </p:spPr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57212" y="6019801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57212" y="5849118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95300" y="5486400"/>
            <a:ext cx="916305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95300" y="609600"/>
            <a:ext cx="325900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872971" y="609600"/>
            <a:ext cx="5785379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797300" y="616634"/>
            <a:ext cx="54483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12750" y="4993760"/>
            <a:ext cx="635635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12750" y="5533218"/>
            <a:ext cx="635635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30200" y="1554163"/>
            <a:ext cx="94107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016750" y="76201"/>
            <a:ext cx="272415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04.04.2024</a:t>
            </a:fld>
            <a:endParaRPr lang="x-none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384550" y="76201"/>
            <a:ext cx="36322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8255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57212" y="105798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105" Type="http://schemas.openxmlformats.org/officeDocument/2006/relationships/image" Target="../media/image3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20.png"/><Relationship Id="rId37" Type="http://schemas.openxmlformats.org/officeDocument/2006/relationships/image" Target="../media/image276.svg"/><Relationship Id="rId5" Type="http://schemas.openxmlformats.org/officeDocument/2006/relationships/image" Target="../media/image24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50.svg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50.svg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136" Type="http://schemas.openxmlformats.org/officeDocument/2006/relationships/image" Target="../media/image32.jpeg"/><Relationship Id="rId135" Type="http://schemas.openxmlformats.org/officeDocument/2006/relationships/image" Target="../media/image374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135" Type="http://schemas.openxmlformats.org/officeDocument/2006/relationships/image" Target="../media/image374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5" Type="http://schemas.openxmlformats.org/officeDocument/2006/relationships/image" Target="../media/image264.svg"/><Relationship Id="rId2" Type="http://schemas.openxmlformats.org/officeDocument/2006/relationships/image" Target="../media/image6.jpeg"/><Relationship Id="rId29" Type="http://schemas.openxmlformats.org/officeDocument/2006/relationships/image" Target="../media/image268.svg"/><Relationship Id="rId1" Type="http://schemas.openxmlformats.org/officeDocument/2006/relationships/slideLayout" Target="../slideLayouts/slideLayout1.xml"/><Relationship Id="rId23" Type="http://schemas.openxmlformats.org/officeDocument/2006/relationships/image" Target="../media/image262.svg"/><Relationship Id="rId31" Type="http://schemas.openxmlformats.org/officeDocument/2006/relationships/image" Target="../media/image9.png"/><Relationship Id="rId3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54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3" Type="http://schemas.openxmlformats.org/officeDocument/2006/relationships/image" Target="../media/image292.svg"/><Relationship Id="rId5" Type="http://schemas.openxmlformats.org/officeDocument/2006/relationships/image" Target="../media/image57.jpeg"/><Relationship Id="rId10" Type="http://schemas.openxmlformats.org/officeDocument/2006/relationships/image" Target="../media/image39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6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2" Type="http://schemas.openxmlformats.org/officeDocument/2006/relationships/image" Target="../media/image64.png"/><Relationship Id="rId63" Type="http://schemas.openxmlformats.org/officeDocument/2006/relationships/image" Target="../media/image302.svg"/><Relationship Id="rId2" Type="http://schemas.openxmlformats.org/officeDocument/2006/relationships/notesSlide" Target="../notesSlides/notesSlide17.xml"/><Relationship Id="rId41" Type="http://schemas.openxmlformats.org/officeDocument/2006/relationships/image" Target="../media/image280.sv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0" Type="http://schemas.openxmlformats.org/officeDocument/2006/relationships/image" Target="../media/image13.png"/><Relationship Id="rId3" Type="http://schemas.openxmlformats.org/officeDocument/2006/relationships/image" Target="../media/image14.png"/><Relationship Id="rId235" Type="http://schemas.openxmlformats.org/officeDocument/2006/relationships/image" Target="../media/image474.svg"/><Relationship Id="rId137" Type="http://schemas.openxmlformats.org/officeDocument/2006/relationships/image" Target="../media/image376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png"/><Relationship Id="rId179" Type="http://schemas.openxmlformats.org/officeDocument/2006/relationships/image" Target="../media/image418.svg"/><Relationship Id="rId1" Type="http://schemas.openxmlformats.org/officeDocument/2006/relationships/slideLayout" Target="../slideLayouts/slideLayout1.xml"/><Relationship Id="rId79" Type="http://schemas.openxmlformats.org/officeDocument/2006/relationships/image" Target="../media/image318.svg"/><Relationship Id="rId11" Type="http://schemas.openxmlformats.org/officeDocument/2006/relationships/image" Target="../media/image250.svg"/><Relationship Id="rId15" Type="http://schemas.openxmlformats.org/officeDocument/2006/relationships/image" Target="../media/image254.svg"/><Relationship Id="rId81" Type="http://schemas.openxmlformats.org/officeDocument/2006/relationships/image" Target="../media/image70.png"/><Relationship Id="rId180" Type="http://schemas.openxmlformats.org/officeDocument/2006/relationships/image" Target="../media/image71.png"/><Relationship Id="rId236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37" Type="http://schemas.openxmlformats.org/officeDocument/2006/relationships/image" Target="../media/image276.sv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90.svg"/><Relationship Id="rId3" Type="http://schemas.openxmlformats.org/officeDocument/2006/relationships/image" Target="../media/image68.png"/><Relationship Id="rId42" Type="http://schemas.openxmlformats.org/officeDocument/2006/relationships/image" Target="../media/image64.png"/><Relationship Id="rId63" Type="http://schemas.openxmlformats.org/officeDocument/2006/relationships/image" Target="../media/image302.svg"/><Relationship Id="rId2" Type="http://schemas.openxmlformats.org/officeDocument/2006/relationships/notesSlide" Target="../notesSlides/notesSlide21.xml"/><Relationship Id="rId41" Type="http://schemas.openxmlformats.org/officeDocument/2006/relationships/image" Target="../media/image280.svg"/><Relationship Id="rId1" Type="http://schemas.openxmlformats.org/officeDocument/2006/relationships/slideLayout" Target="../slideLayouts/slideLayout1.xml"/><Relationship Id="rId6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136" Type="http://schemas.openxmlformats.org/officeDocument/2006/relationships/image" Target="../media/image21.png"/><Relationship Id="rId5" Type="http://schemas.openxmlformats.org/officeDocument/2006/relationships/image" Target="../media/image75.png"/><Relationship Id="rId135" Type="http://schemas.openxmlformats.org/officeDocument/2006/relationships/image" Target="../media/image374.svg"/><Relationship Id="rId10" Type="http://schemas.openxmlformats.org/officeDocument/2006/relationships/image" Target="../media/image5.svg"/><Relationship Id="rId4" Type="http://schemas.openxmlformats.org/officeDocument/2006/relationships/image" Target="../media/image13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193" Type="http://schemas.openxmlformats.org/officeDocument/2006/relationships/image" Target="../media/image43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2" Type="http://schemas.openxmlformats.org/officeDocument/2006/relationships/image" Target="../media/image64.png"/><Relationship Id="rId63" Type="http://schemas.openxmlformats.org/officeDocument/2006/relationships/image" Target="../media/image302.svg"/><Relationship Id="rId2" Type="http://schemas.openxmlformats.org/officeDocument/2006/relationships/notesSlide" Target="../notesSlides/notesSlide25.xml"/><Relationship Id="rId41" Type="http://schemas.openxmlformats.org/officeDocument/2006/relationships/image" Target="../media/image280.sv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lemdsh@kurganobl.r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k@invest45.r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35" Type="http://schemas.openxmlformats.org/officeDocument/2006/relationships/image" Target="../media/image47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hyperlink" Target="mailto:ck@invest45.ru" TargetMode="External"/><Relationship Id="rId4" Type="http://schemas.openxmlformats.org/officeDocument/2006/relationships/hyperlink" Target="mailto:plemdsh@kurganobl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5.png"/><Relationship Id="rId121" Type="http://schemas.openxmlformats.org/officeDocument/2006/relationships/image" Target="../media/image88.png"/><Relationship Id="rId3" Type="http://schemas.openxmlformats.org/officeDocument/2006/relationships/image" Target="../media/image85.png"/><Relationship Id="rId120" Type="http://schemas.openxmlformats.org/officeDocument/2006/relationships/image" Target="../media/image21.png"/><Relationship Id="rId116" Type="http://schemas.openxmlformats.org/officeDocument/2006/relationships/image" Target="../media/image87.png"/><Relationship Id="rId17" Type="http://schemas.openxmlformats.org/officeDocument/2006/relationships/image" Target="../media/image256.svg"/><Relationship Id="rId2" Type="http://schemas.openxmlformats.org/officeDocument/2006/relationships/notesSlide" Target="../notesSlides/notesSlide32.xml"/><Relationship Id="rId145" Type="http://schemas.openxmlformats.org/officeDocument/2006/relationships/image" Target="../media/image384.svg"/><Relationship Id="rId1" Type="http://schemas.openxmlformats.org/officeDocument/2006/relationships/slideLayout" Target="../slideLayouts/slideLayout1.xml"/><Relationship Id="rId115" Type="http://schemas.openxmlformats.org/officeDocument/2006/relationships/image" Target="../media/image81.png"/><Relationship Id="rId114" Type="http://schemas.openxmlformats.org/officeDocument/2006/relationships/image" Target="../media/image86.png"/><Relationship Id="rId119" Type="http://schemas.openxmlformats.org/officeDocument/2006/relationships/image" Target="../media/image356.svg"/><Relationship Id="rId5" Type="http://schemas.openxmlformats.org/officeDocument/2006/relationships/image" Target="../media/image244.svg"/><Relationship Id="rId73" Type="http://schemas.openxmlformats.org/officeDocument/2006/relationships/image" Target="../media/image312.svg"/><Relationship Id="rId65" Type="http://schemas.openxmlformats.org/officeDocument/2006/relationships/image" Target="../media/image304.svg"/><Relationship Id="rId113" Type="http://schemas.openxmlformats.org/officeDocument/2006/relationships/image" Target="../media/image352.svg"/><Relationship Id="rId27" Type="http://schemas.openxmlformats.org/officeDocument/2006/relationships/image" Target="../media/image266.svg"/><Relationship Id="rId118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hyperlink" Target="http://invest45.ru/" TargetMode="External"/><Relationship Id="rId89" Type="http://schemas.openxmlformats.org/officeDocument/2006/relationships/image" Target="../media/image328.sv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33.xml"/><Relationship Id="rId91" Type="http://schemas.openxmlformats.org/officeDocument/2006/relationships/image" Target="../media/image330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90.png"/><Relationship Id="rId23" Type="http://schemas.openxmlformats.org/officeDocument/2006/relationships/image" Target="../media/image262.svg"/><Relationship Id="rId10" Type="http://schemas.openxmlformats.org/officeDocument/2006/relationships/image" Target="../media/image205.sv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4.png"/><Relationship Id="rId2" Type="http://schemas.openxmlformats.org/officeDocument/2006/relationships/image" Target="../media/image12.png"/><Relationship Id="rId16" Type="http://schemas.openxmlformats.org/officeDocument/2006/relationships/image" Target="../media/image7.png"/><Relationship Id="rId29" Type="http://schemas.openxmlformats.org/officeDocument/2006/relationships/image" Target="../media/image26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7" Type="http://schemas.openxmlformats.org/officeDocument/2006/relationships/image" Target="../media/image19.jpeg"/><Relationship Id="rId2" Type="http://schemas.openxmlformats.org/officeDocument/2006/relationships/image" Target="../media/image15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37" Type="http://schemas.openxmlformats.org/officeDocument/2006/relationships/image" Target="../media/image276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2.svg"/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Курганская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171451" y="5177481"/>
            <a:ext cx="9610724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18787" name="Picture 3" descr="C:\Users\Админ\Desktop\Герб_Шумихинского_рай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1400175"/>
            <a:ext cx="2295858" cy="3057525"/>
          </a:xfrm>
          <a:prstGeom prst="rect">
            <a:avLst/>
          </a:prstGeom>
          <a:noFill/>
        </p:spPr>
      </p:pic>
      <p:pic>
        <p:nvPicPr>
          <p:cNvPr id="118790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3525" y="258161"/>
            <a:ext cx="537189" cy="501189"/>
          </a:xfrm>
          <a:prstGeom prst="rect">
            <a:avLst/>
          </a:prstGeom>
          <a:noFill/>
        </p:spPr>
      </p:pic>
      <p:pic>
        <p:nvPicPr>
          <p:cNvPr id="118792" name="Picture 8" descr="C:\Users\Админ\Desktop\Степанова\ИНВЕСТИЦ ПРОФИЛЬ\фото Шумихи\IMG-20240226-WA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019" y="1180214"/>
            <a:ext cx="6985590" cy="3859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228600" y="876114"/>
            <a:ext cx="9391650" cy="461665"/>
          </a:xfrm>
          <a:prstGeom prst="rect">
            <a:avLst/>
          </a:prstGeom>
          <a:solidFill>
            <a:srgbClr val="2513AD"/>
          </a:solidFill>
          <a:effectLst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Распределение организаций по видам деятельности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47650" y="1438275"/>
          <a:ext cx="9372600" cy="505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236490" y="207277"/>
            <a:ext cx="9393285" cy="553998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</a:t>
            </a:r>
            <a:r>
              <a:rPr lang="x-none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367045" y="1317995"/>
            <a:ext cx="4495801" cy="1807977"/>
          </a:xfrm>
          <a:prstGeom prst="roundRect">
            <a:avLst>
              <a:gd name="adj" fmla="val 13233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392233" y="884274"/>
            <a:ext cx="4497839" cy="390525"/>
          </a:xfrm>
          <a:prstGeom prst="roundRect">
            <a:avLst>
              <a:gd name="adj" fmla="val 2768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381000" y="3732028"/>
            <a:ext cx="9267825" cy="2753832"/>
          </a:xfrm>
          <a:prstGeom prst="roundRect">
            <a:avLst>
              <a:gd name="adj" fmla="val 14095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390525" y="3190875"/>
            <a:ext cx="9286875" cy="498623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ЛЕСА, ПОЧВЫ, ЗЕМЛИ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87626" y="200025"/>
            <a:ext cx="9199945" cy="615553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103628" y="882502"/>
            <a:ext cx="4488047" cy="382771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РЕСУРСНЫЙ ПОТЕНЦИАЛ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1127266" y="1714086"/>
            <a:ext cx="3474940" cy="21544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континентальный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367170" y="2051417"/>
            <a:ext cx="3162300" cy="615553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средняя температура: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январе -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18℃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в июле + 19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℃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504825" y="4444409"/>
            <a:ext cx="9058275" cy="93871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 привели к созданию большого количества разновидностей </a:t>
            </a:r>
            <a:r>
              <a:rPr lang="ru-RU" sz="1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почвы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почвы чернозёмного типа, почвы солонцового происхождения, болотистые почвы, пойменные почвы и пески. Серые лесные почвы, чернозёмы солонцеватые, чернозёмы выщелоченные, солонцы, солоди задернованные и </a:t>
            </a: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оглеенные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lnSpc>
                <a:spcPts val="620"/>
              </a:lnSpc>
              <a:buFont typeface="Arial" pitchFamily="34" charset="0"/>
              <a:buChar char="•"/>
            </a:pPr>
            <a:endParaRPr lang="ru-RU" sz="1200" b="1" spc="-3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114261" y="1317993"/>
            <a:ext cx="4482509" cy="1803571"/>
          </a:xfrm>
          <a:prstGeom prst="roundRect">
            <a:avLst>
              <a:gd name="adj" fmla="val 13664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Балансовые запасы полезных ископаемых: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1. Уран 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2. Лечебные грязи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3. Строительный песок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4. Кирпично-черепичное сырье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5. Торф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6. Сапропель</a:t>
            </a:r>
          </a:p>
          <a:p>
            <a:pPr marL="228600" indent="-2286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7. Подземные минеральные воды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52449" y="3798703"/>
            <a:ext cx="8905875" cy="523220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Леса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состоят в основном из мелколиственных пород – берёзы, осины. Кустарники представлены ивой, шиповником, черёмухой, боярышником, вишней, калиной и другими видами.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81026" y="5411973"/>
            <a:ext cx="8956380" cy="954107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Район лежит в пределах лесостепной зоны Западносибирской равнины. Зональный тип растительности – луговые степи и степные луга, перемежающиеся с берёзовыми и берёзово-осиновыми </a:t>
            </a: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колочными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лесами, низинными болотами на месте заросших пресных озёр и солонцовыми лугами.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Термометр со сплошной заливкой">
            <a:extLst>
              <a:ext uri="{FF2B5EF4-FFF2-40B4-BE49-F238E27FC236}">
                <a16:creationId xmlns="" xmlns:a16="http://schemas.microsoft.com/office/drawing/2014/main" id="{3225CE2A-8B82-E978-7C00-0DB577C0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62495" y="1747866"/>
            <a:ext cx="561800" cy="626940"/>
          </a:xfrm>
          <a:prstGeom prst="rect">
            <a:avLst/>
          </a:prstGeom>
          <a:solidFill>
            <a:srgbClr val="2513AD"/>
          </a:solidFill>
        </p:spPr>
      </p:pic>
    </p:spTree>
    <p:extLst>
      <p:ext uri="{BB962C8B-B14F-4D97-AF65-F5344CB8AC3E}">
        <p14:creationId xmlns:p14="http://schemas.microsoft.com/office/powerpoint/2010/main" xmlns="" val="321620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220779" y="822241"/>
            <a:ext cx="2314574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04037" y="228601"/>
            <a:ext cx="9316884" cy="553998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899" y="6549890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390525" y="828742"/>
            <a:ext cx="3694458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02214" y="815180"/>
            <a:ext cx="400743" cy="406346"/>
          </a:xfrm>
          <a:prstGeom prst="rect">
            <a:avLst/>
          </a:prstGeom>
        </p:spPr>
      </p:pic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4357172" y="813824"/>
            <a:ext cx="2609850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67396" y="898876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33194" y="91552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4390731" y="1087831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2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416358" y="1647891"/>
            <a:ext cx="2346720" cy="971483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lvl="0" algn="ctr">
              <a:defRPr/>
            </a:pP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общеобразовательных организаций и филиалов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835656" y="1663206"/>
            <a:ext cx="1211226" cy="974805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3241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/>
              </a:rPr>
              <a:t>учащийся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368733" y="2733742"/>
            <a:ext cx="2346720" cy="876234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образовательные организации дополнительного образования</a:t>
            </a:r>
            <a:endParaRPr lang="ru-RU" sz="12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854707" y="2710542"/>
            <a:ext cx="1192176" cy="879230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1695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/>
              </a:rPr>
              <a:t>учащихся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368733" y="3714816"/>
            <a:ext cx="2346720" cy="885759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образовательная организация дополнительного образования в сфере образования</a:t>
            </a:r>
            <a:endParaRPr lang="ru-RU" sz="12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834828" y="3701556"/>
            <a:ext cx="1192176" cy="888788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1351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/>
              </a:rPr>
              <a:t>учащийся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387783" y="4695891"/>
            <a:ext cx="2346720" cy="885759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образовательная организация дополнительного образования в сфере культуры</a:t>
            </a:r>
            <a:endParaRPr lang="ru-RU" sz="12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863818" y="4672692"/>
            <a:ext cx="1192176" cy="888788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/>
              </a:rPr>
              <a:t>учащихся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406833" y="5676967"/>
            <a:ext cx="2346720" cy="742884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профессиональная образовательная организация</a:t>
            </a:r>
            <a:endParaRPr lang="ru-RU" sz="12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873342" y="5643828"/>
            <a:ext cx="1192176" cy="765255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684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/>
              </a:rPr>
              <a:t>учащихся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4326526" y="1777920"/>
            <a:ext cx="2609850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больница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4305406" y="2749056"/>
            <a:ext cx="2609850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пункта</a:t>
            </a:r>
            <a:endParaRPr lang="ru-RU" sz="12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4353858" y="3701970"/>
            <a:ext cx="2609850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Фармацевтических учреждений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(аптеки, аптечные пункты)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4392373" y="4664823"/>
            <a:ext cx="2609850" cy="775596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негосударственных лечебных учреждения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7200899" y="1787445"/>
            <a:ext cx="2398749" cy="841455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7219949" y="2749470"/>
            <a:ext cx="2398749" cy="746205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7229474" y="3609975"/>
            <a:ext cx="2398749" cy="723900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7238999" y="4473495"/>
            <a:ext cx="2398749" cy="698580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7248524" y="5321220"/>
            <a:ext cx="2398749" cy="689055"/>
          </a:xfrm>
          <a:prstGeom prst="roundRect">
            <a:avLst>
              <a:gd name="adj" fmla="val 290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22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>
              <a:lnSpc>
                <a:spcPts val="1220"/>
              </a:lnSpc>
            </a:pPr>
            <a:r>
              <a:rPr lang="ru-RU" sz="12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 descr="Пользователи со сплошной заливкой">
            <a:extLst>
              <a:ext uri="{FF2B5EF4-FFF2-40B4-BE49-F238E27FC236}">
                <a16:creationId xmlns:a16="http://schemas.microsoft.com/office/drawing/2014/main" xmlns="" id="{635C8124-D88F-884C-D0DA-971061802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652516" y="312816"/>
            <a:ext cx="420909" cy="4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306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4939748" y="4495800"/>
            <a:ext cx="4490001" cy="1726870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Особый интерес туристы проявляют к храму Петра и Павла с. Кушма — «родственный» курганскому Александро - Невскому собору. Кирпичная пятиглавая церковь с небольшой трапезной и колокольней.</a:t>
            </a:r>
            <a:endParaRPr lang="x-non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487017" y="4512623"/>
            <a:ext cx="4383157" cy="1698129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Жемчужина в ряду культовых зданий Зауралья — Храм Во имя Трех святителей - Василия Великого, Григория Богослова и Иоанна Златоуста, с. Карачельское — выдающийся образец барокко на Урале. Церковь расположена посреди села на высоком холме на берегу реки Миасс.</a:t>
            </a:r>
            <a:endParaRPr lang="x-non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447261" y="359677"/>
            <a:ext cx="9015521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Админ\Desktop\Степанова\ИНВЕСТИЦ ПРОФИЛЬ\фото Шумихи\церковь карачелка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79" y="1182758"/>
            <a:ext cx="4412974" cy="3127986"/>
          </a:xfrm>
          <a:prstGeom prst="rect">
            <a:avLst/>
          </a:prstGeom>
          <a:noFill/>
        </p:spPr>
      </p:pic>
      <p:pic>
        <p:nvPicPr>
          <p:cNvPr id="3074" name="Picture 2" descr="C:\Users\Админ\Desktop\Степанова\ИНВЕСТИЦ ПРОФИЛЬ\фото Шумихи\церковь кушма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9688" y="1172817"/>
            <a:ext cx="4503070" cy="3137927"/>
          </a:xfrm>
          <a:prstGeom prst="rect">
            <a:avLst/>
          </a:prstGeom>
          <a:noFill/>
        </p:spPr>
      </p:pic>
      <p:pic>
        <p:nvPicPr>
          <p:cNvPr id="9" name="Рисунок 8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330BAEC8-0211-A986-E04E-51A8A87B8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20451" y="484694"/>
            <a:ext cx="452366" cy="419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4939749" y="4353339"/>
            <a:ext cx="4397840" cy="2153478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Церковь Татианы Мученицы в Большой Риге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Каменная двуглавая однопрестольная церковь в эклектичном стиле - четверик, перекрытый четырехлепестковым сводом, прорезанным люкарнами, с небольшой трапезной и трехъярусной колокольней в связи. Вторая глава - над полукруглой апсидой. Заложена в 2015, 15 июля 2016 установлены кресты на главах.</a:t>
            </a:r>
          </a:p>
          <a:p>
            <a:endParaRPr lang="ru-RU" sz="1200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622112" y="4353339"/>
            <a:ext cx="4245163" cy="2104611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Свято-Троицкая церковь в селе Малое Дюрягино была построена в 1892 году. Средства на строительство храма собирали по всей Оренбургской губернии.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 революции церковь закрыли и сделали в ней зерносклад. В 2009 году началось восстановление храма. К концу 2010 года церковь была восстановлена. Первое богослужение в восстановленном храме было совершено в праздник Рождества Христова в 2011 году.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359677"/>
            <a:ext cx="883576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Админ\Desktop\Степанова\ИНВЕСТИЦ ПРОФИЛЬ\фото Шумихи\церковь малое дюряги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851" y="1143000"/>
            <a:ext cx="4102173" cy="3141921"/>
          </a:xfrm>
          <a:prstGeom prst="rect">
            <a:avLst/>
          </a:prstGeom>
          <a:noFill/>
          <a:ln>
            <a:solidFill>
              <a:srgbClr val="2513AD"/>
            </a:solidFill>
          </a:ln>
        </p:spPr>
      </p:pic>
      <p:pic>
        <p:nvPicPr>
          <p:cNvPr id="4099" name="Picture 3" descr="C:\Users\Админ\Desktop\Степанова\ИНВЕСТИЦ ПРОФИЛЬ\фото Шумихи\церковь Большая Риг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0052" y="1152940"/>
            <a:ext cx="4421115" cy="3120886"/>
          </a:xfrm>
          <a:prstGeom prst="rect">
            <a:avLst/>
          </a:prstGeom>
          <a:noFill/>
          <a:ln>
            <a:solidFill>
              <a:srgbClr val="2513AD"/>
            </a:solidFill>
          </a:ln>
        </p:spPr>
      </p:pic>
      <p:pic>
        <p:nvPicPr>
          <p:cNvPr id="9" name="Рисунок 8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330BAEC8-0211-A986-E04E-51A8A87B8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0634" y="477077"/>
            <a:ext cx="472243" cy="42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5019262" y="4448175"/>
            <a:ext cx="4391438" cy="2114550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Глэмпинг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ЮНОСТЬ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приглашает отдохнуть в чистом, охраняемом месте на берегу оз. Жужгово в Шумихинском районе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Насладись прекрасным видом на озеро, забронировав беседку и костровую/ мангальную зону. Можно арендовать место под палатки или просто приехать искупаться и позагорать на лежаках в комфортных условиях, также возможны  прогулки на катере или на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сапбордах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Вашему вниманию представлены вкуснейшие натуральные чаи.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566530" y="4467225"/>
            <a:ext cx="4324447" cy="2085975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Отдохнуть с комфортом можно на 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базе отдыха Заячий лог.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территории есть уютные домики, в которых можно переночевать, порыбачить на запруде. Есть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мангальная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зона, баня, вигвам, самовар на углях, можно порыбачить.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Детей порадует мини-зоопарк с пони, козликом и кроликами.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566530" y="359677"/>
            <a:ext cx="8896252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Админ\Desktop\Степанова\ИНВЕСТИЦ ПРОФИЛЬ\фото Шумихи\глемпинг Юность Жужгов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137685"/>
            <a:ext cx="4314825" cy="3253562"/>
          </a:xfrm>
          <a:prstGeom prst="rect">
            <a:avLst/>
          </a:prstGeom>
          <a:noFill/>
          <a:ln w="19050">
            <a:solidFill>
              <a:srgbClr val="2513AD"/>
            </a:solidFill>
          </a:ln>
        </p:spPr>
      </p:pic>
      <p:pic>
        <p:nvPicPr>
          <p:cNvPr id="9" name="Рисунок 8" descr="Пейзаж холма со сплошной заливкой">
            <a:extLst>
              <a:ext uri="{FF2B5EF4-FFF2-40B4-BE49-F238E27FC236}">
                <a16:creationId xmlns:a16="http://schemas.microsoft.com/office/drawing/2014/main" xmlns="" id="{20C2F25D-3EF8-F0F3-3211-BF705F815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35"/>
              </a:ext>
            </a:extLst>
          </a:blip>
          <a:stretch>
            <a:fillRect/>
          </a:stretch>
        </p:blipFill>
        <p:spPr>
          <a:xfrm>
            <a:off x="636103" y="457200"/>
            <a:ext cx="487017" cy="487017"/>
          </a:xfrm>
          <a:prstGeom prst="rect">
            <a:avLst/>
          </a:prstGeom>
        </p:spPr>
      </p:pic>
      <p:sp>
        <p:nvSpPr>
          <p:cNvPr id="101378" name="AutoShape 2" descr="IMG-20240306-WA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0" name="Picture 4" descr="C:\Users\Админ\Downloads\IMG-20240306-WA0001.jpg"/>
          <p:cNvPicPr>
            <a:picLocks noChangeAspect="1" noChangeArrowheads="1"/>
          </p:cNvPicPr>
          <p:nvPr/>
        </p:nvPicPr>
        <p:blipFill>
          <a:blip r:embed="rId136"/>
          <a:srcRect/>
          <a:stretch>
            <a:fillRect/>
          </a:stretch>
        </p:blipFill>
        <p:spPr bwMode="auto">
          <a:xfrm>
            <a:off x="584791" y="1127050"/>
            <a:ext cx="4274288" cy="3296093"/>
          </a:xfrm>
          <a:prstGeom prst="rect">
            <a:avLst/>
          </a:prstGeom>
          <a:noFill/>
          <a:ln w="19050">
            <a:solidFill>
              <a:srgbClr val="2513AD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4943476" y="4076700"/>
            <a:ext cx="4459960" cy="2466975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Озеро Медвежье с островным бором в пойме реки Миасс (Шумихинский район).</a:t>
            </a:r>
          </a:p>
          <a:p>
            <a:pPr algn="ctr" fontAlgn="base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Покрытый лесом остров, окруженный озером в форме кольца. Вода в озере пресная, глубина превышает два метра. На острове растет густой живописный сосновый бор с подлеском из шиповника, черемухи и кизильника, богатый ягодами и грибами, и находится небольшое заболоченное озеро. По преданиям, на острове некогда обитал огромный медведь, хранитель этих заповедных мест. Из озера вытекает маленькая речка Деревенский Лог, впадающая в Миасс. В окрестностях можно встретить лося и сибирскую косулю.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466725" y="4086225"/>
            <a:ext cx="4400550" cy="2447925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Озеро Горькое – </a:t>
            </a:r>
            <a:r>
              <a:rPr lang="ru-RU" sz="1200" b="1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Птичанское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Впервые озеро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Горькое-Птичанское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было описано знаменитым немецким и русским учёным-энциклопедистом, естествоиспытателем, географом и путешественником 18-19 веков Петером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Симоном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Палласом в своем путешествии по разным провинциям Российского государства: «… озеро содержит в себе горькую воду и Горьким называется … ». Озеро является минерализованным. Вода озера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горько-соленая.Запасы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грязи около 600 тыс. куб.м.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Озеро неглубокое, его глубина не превышает 1 м. Вода и донные отложения обладают лечебными свойствами.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516835" y="370309"/>
            <a:ext cx="8882152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4" name="Picture 2" descr="https://zaural.pro/wp-content/uploads/2015/12/ozero-gorkoe-ptichanskoe-svetlana-kuznetsov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1172817"/>
            <a:ext cx="4324350" cy="2846733"/>
          </a:xfrm>
          <a:prstGeom prst="rect">
            <a:avLst/>
          </a:prstGeom>
          <a:noFill/>
          <a:ln w="19050">
            <a:solidFill>
              <a:srgbClr val="2513AD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1182757"/>
            <a:ext cx="4421187" cy="2836792"/>
          </a:xfrm>
          <a:prstGeom prst="rect">
            <a:avLst/>
          </a:prstGeom>
          <a:noFill/>
          <a:ln w="19050">
            <a:solidFill>
              <a:srgbClr val="2513AD"/>
            </a:solidFill>
            <a:miter lim="800000"/>
            <a:headEnd/>
            <a:tailEnd/>
          </a:ln>
          <a:effectLst/>
        </p:spPr>
      </p:pic>
      <p:pic>
        <p:nvPicPr>
          <p:cNvPr id="9" name="Рисунок 8" descr="Пейзаж холма со сплошной заливкой">
            <a:extLst>
              <a:ext uri="{FF2B5EF4-FFF2-40B4-BE49-F238E27FC236}">
                <a16:creationId xmlns:a16="http://schemas.microsoft.com/office/drawing/2014/main" xmlns="" id="{20C2F25D-3EF8-F0F3-3211-BF705F815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5"/>
              </a:ext>
            </a:extLst>
          </a:blip>
          <a:stretch>
            <a:fillRect/>
          </a:stretch>
        </p:blipFill>
        <p:spPr>
          <a:xfrm>
            <a:off x="638072" y="477077"/>
            <a:ext cx="524806" cy="496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352426" y="189556"/>
            <a:ext cx="9077324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2945219" y="3019647"/>
            <a:ext cx="3785189" cy="1605516"/>
          </a:xfrm>
          <a:prstGeom prst="roundRect">
            <a:avLst>
              <a:gd name="adj" fmla="val 1403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Одной из известных достопримечательностей города Шумиха является бульвар </a:t>
            </a:r>
          </a:p>
          <a:p>
            <a:pPr algn="ctr" fontAlgn="base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имени 50-летия Октября.</a:t>
            </a:r>
          </a:p>
          <a:p>
            <a:pPr algn="ctr" fontAlgn="base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бульваре размещены: школа искусств, ЗАГС, библиотека, государственные учреждения и торговые центры. Рядом с бульваром расположены храм Успения Пресвятой Богородицы, городской парк, площадь города.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62" name="Picture 2" descr="https://sobory.ru/pic/09950/09965_20200104_103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74" y="2966484"/>
            <a:ext cx="2434856" cy="1658236"/>
          </a:xfrm>
          <a:prstGeom prst="rect">
            <a:avLst/>
          </a:prstGeom>
          <a:noFill/>
        </p:spPr>
      </p:pic>
      <p:pic>
        <p:nvPicPr>
          <p:cNvPr id="143364" name="Picture 4" descr="https://avatars.mds.yandex.net/i?id=3cacfc819bb1330f5ffd0b10253d5eea1c2b27f6-10948701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191" y="4692946"/>
            <a:ext cx="2898990" cy="1707854"/>
          </a:xfrm>
          <a:prstGeom prst="rect">
            <a:avLst/>
          </a:prstGeom>
          <a:noFill/>
        </p:spPr>
      </p:pic>
      <p:pic>
        <p:nvPicPr>
          <p:cNvPr id="143366" name="Picture 6" descr="https://rvio.histrf.ru/media/0001/61/b8e3a6d75af5d3ae823784858fa59b33a42d0fc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102" y="2999934"/>
            <a:ext cx="2562446" cy="1593332"/>
          </a:xfrm>
          <a:prstGeom prst="rect">
            <a:avLst/>
          </a:prstGeom>
          <a:noFill/>
        </p:spPr>
      </p:pic>
      <p:pic>
        <p:nvPicPr>
          <p:cNvPr id="143370" name="Picture 10" descr="https://kurganobl.ru/sites/default/files/styles/colorbox/public/field_gallery/30385/20200806120500img93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353" y="4688957"/>
            <a:ext cx="2724150" cy="1704533"/>
          </a:xfrm>
          <a:prstGeom prst="rect">
            <a:avLst/>
          </a:prstGeom>
          <a:noFill/>
        </p:spPr>
      </p:pic>
      <p:pic>
        <p:nvPicPr>
          <p:cNvPr id="106497" name="Picture 1" descr="C:\Users\Админ\Desktop\Степанова\ИНВЕСТИЦ ПРОФИЛЬ\фото Шумихи\IMG-20240229-WA00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1287" y="1046200"/>
            <a:ext cx="3063718" cy="1856488"/>
          </a:xfrm>
          <a:prstGeom prst="rect">
            <a:avLst/>
          </a:prstGeom>
          <a:noFill/>
        </p:spPr>
      </p:pic>
      <p:pic>
        <p:nvPicPr>
          <p:cNvPr id="106500" name="Picture 4" descr="C:\Users\Админ\Desktop\Степанова\ИНВЕСТИЦ ПРОФИЛЬ\фото Шумихи\IMG-20240229-WA000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425" y="1035566"/>
            <a:ext cx="2947366" cy="1867121"/>
          </a:xfrm>
          <a:prstGeom prst="rect">
            <a:avLst/>
          </a:prstGeom>
          <a:noFill/>
        </p:spPr>
      </p:pic>
      <p:pic>
        <p:nvPicPr>
          <p:cNvPr id="106504" name="Picture 8" descr="https://avatars.mds.yandex.net/get-altay/1992662/2a0000016f1f1399100b27f49ff56dae2a4d/XXL_heigh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7965" y="1000155"/>
            <a:ext cx="2026241" cy="1977656"/>
          </a:xfrm>
          <a:prstGeom prst="rect">
            <a:avLst/>
          </a:prstGeom>
          <a:noFill/>
        </p:spPr>
      </p:pic>
      <p:pic>
        <p:nvPicPr>
          <p:cNvPr id="106505" name="Picture 9" descr="C:\Users\Админ\Desktop\всяки фотки\шши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9611" y="4678326"/>
            <a:ext cx="2860850" cy="1716554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352425" y="189556"/>
            <a:ext cx="9110357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В 2023г. ИНВЕСТИЦИОННЫЕ ПРОЕКТЫ</a:t>
            </a:r>
            <a:endParaRPr lang="x-none" sz="24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C:\Users\User\Downloads\WhatsApp Image 2023-08-24 at 17.25.4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1814" y="4157330"/>
            <a:ext cx="4646427" cy="225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https://www.bememu.ru/images/stories/bememuimg/ovcy/edilbaevskoi_porody/baran/edilbay-baran%2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208" y="1562986"/>
            <a:ext cx="3550167" cy="2043111"/>
          </a:xfrm>
          <a:prstGeom prst="rect">
            <a:avLst/>
          </a:prstGeom>
          <a:solidFill>
            <a:srgbClr val="2513AD"/>
          </a:solidFill>
          <a:ln w="19050">
            <a:solidFill>
              <a:srgbClr val="2513AD"/>
            </a:solidFill>
            <a:miter lim="800000"/>
            <a:headEnd/>
            <a:tailEnd/>
          </a:ln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340" y="1541722"/>
            <a:ext cx="3806456" cy="2073348"/>
          </a:xfrm>
          <a:prstGeom prst="rect">
            <a:avLst/>
          </a:prstGeom>
          <a:noFill/>
          <a:ln w="19050">
            <a:solidFill>
              <a:srgbClr val="2513AD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540296" y="3624362"/>
            <a:ext cx="4689845" cy="523220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Мини завод по производству хлопчатобумажных перчаток 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2075" y="1000864"/>
            <a:ext cx="4280269" cy="548868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Организация фермы по разведение овец</a:t>
            </a:r>
          </a:p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endParaRPr lang="ru-RU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2140" y="999461"/>
            <a:ext cx="4688958" cy="523220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цветочного магазина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AutoShape 2" descr="https://abrakadabra.fun/uploads/posts/2022-02/1643776916_5-abrakadabra-fun-p-pole-s-romashkami-i-vasilkami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36" name="AutoShape 4" descr="https://abrakadabra.fun/uploads/posts/2022-02/1643776916_5-abrakadabra-fun-p-pole-s-romashkami-i-vasilkami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38" name="AutoShape 6" descr="https://abrakadabra.fun/uploads/posts/2022-02/1643776916_5-abrakadabra-fun-p-pole-s-romashkami-i-vasilkami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387626" y="189556"/>
            <a:ext cx="907515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  <a:endParaRPr lang="x-none" sz="24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152" y="998121"/>
            <a:ext cx="4530356" cy="461665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Разработка Хохловского месторождения по добыче урана АО «Далур» (создание рабочих мест – 53)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39833" y="1000864"/>
            <a:ext cx="4412511" cy="487313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производственных мощностей </a:t>
            </a:r>
          </a:p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(создание рабочих мест – 12)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4672" y="3414454"/>
            <a:ext cx="4561366" cy="646331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площадки для обеспечения деятельности сельскохозяйственного предприятия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(создание рабочих мест – 4)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16" y="1521664"/>
            <a:ext cx="4534224" cy="1831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9" descr="C:\Users\User\Downloads\WhatsApp Image 2023-10-04 at 14.05.2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1730" y="1527101"/>
            <a:ext cx="4380615" cy="183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User\Downloads\WhatsApp Image 2023-10-04 at 11.39.56.jpeg"/>
          <p:cNvPicPr>
            <a:picLocks noChangeAspect="1" noChangeArrowheads="1"/>
          </p:cNvPicPr>
          <p:nvPr/>
        </p:nvPicPr>
        <p:blipFill>
          <a:blip r:embed="rId5"/>
          <a:srcRect l="10416" t="33333" r="36458" b="33333"/>
          <a:stretch>
            <a:fillRect/>
          </a:stretch>
        </p:blipFill>
        <p:spPr bwMode="auto">
          <a:xfrm>
            <a:off x="447233" y="4105275"/>
            <a:ext cx="4496907" cy="227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067301" y="3417998"/>
            <a:ext cx="4385044" cy="646331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магазина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(создание рабочих мест – 4)</a:t>
            </a:r>
          </a:p>
          <a:p>
            <a:pPr algn="ctr"/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4" descr="C:\Users\User\Downloads\IMG_3646.jpg"/>
          <p:cNvPicPr>
            <a:picLocks noChangeAspect="1" noChangeArrowheads="1"/>
          </p:cNvPicPr>
          <p:nvPr/>
        </p:nvPicPr>
        <p:blipFill>
          <a:blip r:embed="rId6"/>
          <a:srcRect l="4166" t="13889" r="7292" b="20833"/>
          <a:stretch>
            <a:fillRect/>
          </a:stretch>
        </p:blipFill>
        <p:spPr bwMode="auto">
          <a:xfrm>
            <a:off x="5114260" y="4102883"/>
            <a:ext cx="4359350" cy="226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508515" y="3113832"/>
            <a:ext cx="3768210" cy="945414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577326" y="4173322"/>
            <a:ext cx="2573373" cy="945414"/>
          </a:xfrm>
          <a:prstGeom prst="roundRect">
            <a:avLst>
              <a:gd name="adj" fmla="val 25094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438150" y="1045018"/>
            <a:ext cx="9105900" cy="774257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Площадь  МО  2809м</a:t>
            </a:r>
            <a:r>
              <a:rPr lang="ru-RU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протяженность с севера на юг 92 км, с запада на восток – 51 км.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x-none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520176" y="2038941"/>
            <a:ext cx="2573373" cy="945414"/>
          </a:xfrm>
          <a:prstGeom prst="roundRect">
            <a:avLst>
              <a:gd name="adj" fmla="val 25094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1499134" y="3220320"/>
            <a:ext cx="2253716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23,6 тыс. чел.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1241653" y="3514725"/>
            <a:ext cx="2730272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населения МО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01.01.2024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 </a:t>
            </a:r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554231" y="4173321"/>
            <a:ext cx="3751070" cy="945414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1427217" y="4332971"/>
            <a:ext cx="2382784" cy="191403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16,2 тыс. чел.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5B9663A-7C88-1310-3046-2C62DC47060A}"/>
              </a:ext>
            </a:extLst>
          </p:cNvPr>
          <p:cNvSpPr txBox="1"/>
          <p:nvPr/>
        </p:nvSpPr>
        <p:spPr>
          <a:xfrm>
            <a:off x="1333022" y="4617004"/>
            <a:ext cx="2591278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население г.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Шумиха,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01.01.2024 г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495301" y="2038941"/>
            <a:ext cx="3790950" cy="945414"/>
          </a:xfrm>
          <a:prstGeom prst="roundRect">
            <a:avLst>
              <a:gd name="adj" fmla="val 25094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1901174" y="2179541"/>
            <a:ext cx="1165875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  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шт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1357316" y="2577873"/>
            <a:ext cx="2462210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населённых пунктов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435629" y="209935"/>
            <a:ext cx="9125075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8" descr="https://sukharev-y.ru/wp-content/uploads/2017/11/map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5825" y="1876425"/>
            <a:ext cx="44815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556139" y="5266482"/>
            <a:ext cx="3768211" cy="945414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1417289" y="5391149"/>
            <a:ext cx="2392711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7,4 тыс. чел.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1176437" y="5694437"/>
            <a:ext cx="2928838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сельского населения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на 01.01.2024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pic>
        <p:nvPicPr>
          <p:cNvPr id="30" name="Рисунок 29" descr="Переместить со сплошной заливкой">
            <a:extLst>
              <a:ext uri="{FF2B5EF4-FFF2-40B4-BE49-F238E27FC236}">
                <a16:creationId xmlns="" xmlns:a16="http://schemas.microsoft.com/office/drawing/2014/main" id="{1C4ECB49-F1B8-2CFC-23BB-677AD829C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0915" y="1162051"/>
            <a:ext cx="581610" cy="561974"/>
          </a:xfrm>
          <a:prstGeom prst="rect">
            <a:avLst/>
          </a:prstGeom>
        </p:spPr>
      </p:pic>
      <p:pic>
        <p:nvPicPr>
          <p:cNvPr id="31" name="Рисунок 30" descr="Маркер со сплошной заливкой">
            <a:extLst>
              <a:ext uri="{FF2B5EF4-FFF2-40B4-BE49-F238E27FC236}">
                <a16:creationId xmlns="" xmlns:a16="http://schemas.microsoft.com/office/drawing/2014/main" id="{F986A720-DE69-D39D-F12E-8FA710FE73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8918" y="2249739"/>
            <a:ext cx="593631" cy="502985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2" name="Рисунок 31" descr="Пользователь со сплошной заливкой">
            <a:extLst>
              <a:ext uri="{FF2B5EF4-FFF2-40B4-BE49-F238E27FC236}">
                <a16:creationId xmlns="" xmlns:a16="http://schemas.microsoft.com/office/drawing/2014/main" id="{0DE80613-801E-B9A1-FF2A-FFEC480C43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10577" y="3367856"/>
            <a:ext cx="494348" cy="508819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3" name="Рисунок 32" descr="Пользователь со сплошной заливкой">
            <a:extLst>
              <a:ext uri="{FF2B5EF4-FFF2-40B4-BE49-F238E27FC236}">
                <a16:creationId xmlns="" xmlns:a16="http://schemas.microsoft.com/office/drawing/2014/main" id="{0DE80613-801E-B9A1-FF2A-FFEC480C43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002" y="4425132"/>
            <a:ext cx="494348" cy="480243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0DE80613-801E-B9A1-FF2A-FFEC480C43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1527" y="5482406"/>
            <a:ext cx="494348" cy="480243"/>
          </a:xfrm>
          <a:prstGeom prst="rect">
            <a:avLst/>
          </a:prstGeom>
          <a:solidFill>
            <a:srgbClr val="2513AD"/>
          </a:solidFill>
        </p:spPr>
      </p:pic>
    </p:spTree>
    <p:extLst>
      <p:ext uri="{BB962C8B-B14F-4D97-AF65-F5344CB8AC3E}">
        <p14:creationId xmlns:p14="http://schemas.microsoft.com/office/powerpoint/2010/main" xmlns="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409575" y="189556"/>
            <a:ext cx="9053207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ИНВЕСТИЦИОННЫЕ ПРОЕКТЫ</a:t>
            </a:r>
            <a:endParaRPr lang="x-none" sz="24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152" y="998121"/>
            <a:ext cx="4530356" cy="487313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сфере промышленности – 2 проекта </a:t>
            </a:r>
          </a:p>
          <a:p>
            <a:pPr algn="ctr">
              <a:spcBef>
                <a:spcPts val="75"/>
              </a:spcBef>
              <a:spcAft>
                <a:spcPts val="75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(создание рабочих мест – 16)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39833" y="1000864"/>
            <a:ext cx="4412511" cy="487313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сфере АПК – 3 проекта </a:t>
            </a:r>
          </a:p>
          <a:p>
            <a:pPr algn="ctr">
              <a:spcBef>
                <a:spcPts val="75"/>
              </a:spcBef>
              <a:spcAft>
                <a:spcPts val="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(создание рабочих мест – 6)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4672" y="3414454"/>
            <a:ext cx="4561366" cy="461665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сфере торговли – 2 проекта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(создание рабочих мест – 4)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50465" y="3417999"/>
            <a:ext cx="4401879" cy="461665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сфере туризма – 1 проект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(создание рабочих мест – 5)</a:t>
            </a:r>
          </a:p>
        </p:txBody>
      </p:sp>
      <p:pic>
        <p:nvPicPr>
          <p:cNvPr id="151554" name="Picture 2" descr="https://admaer.ru/upload/img/23-06-2020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037" y="1509822"/>
            <a:ext cx="4529470" cy="1850065"/>
          </a:xfrm>
          <a:prstGeom prst="rect">
            <a:avLst/>
          </a:prstGeom>
          <a:noFill/>
        </p:spPr>
      </p:pic>
      <p:pic>
        <p:nvPicPr>
          <p:cNvPr id="151556" name="Picture 4" descr="https://kubanmakler.ru/9/images/1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0463" y="1541722"/>
            <a:ext cx="4392133" cy="1828800"/>
          </a:xfrm>
          <a:prstGeom prst="rect">
            <a:avLst/>
          </a:prstGeom>
          <a:noFill/>
        </p:spPr>
      </p:pic>
      <p:pic>
        <p:nvPicPr>
          <p:cNvPr id="16" name="Picture 10" descr="https://novodom.pro/blog/wp-content/uploads/2020/05/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958" y="3933825"/>
            <a:ext cx="4536447" cy="245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0" name="AutoShape 18" descr="https://na-dache.pro/uploads/posts/2021-11/1636666723_44-na-dache-pro-p-turisticheskie-domiki-foto-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1572" name="Picture 20" descr="https://avatars.mds.yandex.net/i?id=76eba7b429ef2d72330e3a6c6e7a7beebdc3159a-10386268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0347" y="3933825"/>
            <a:ext cx="4341997" cy="2456344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get.pxhere.com/photo/tree-nature-forest-path-grass-wilderness-hiking-trail-meadow-prairie-flower-walk-wildlife-stream-green-soil-leisure-lane-waterway-trees-shrub-wetland-bog-promenade-woodland-habitat-away-nature-trail-ecosystem-recovery-forest-path-biome-natural-environment-grass-family-10929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228600" y="190500"/>
            <a:ext cx="9372599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149076" y="2626726"/>
            <a:ext cx="3072589" cy="3848502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«Тайны города за час»</a:t>
            </a:r>
          </a:p>
          <a:p>
            <a:pPr lvl="0"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Обзорная экскурсия по городу Шумиха. Приглашаем вас отправиться на экскурсию и послушать увлекательный рассказ об истории нашего города: вы перенесетесь на сто лет назад, узнаете, что здания, мимо которых вы постоянно ходите, принадлежали купцам. Мало кто может представить, что в городе шла оперетта. Это, и многое другое….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6613451" y="2615831"/>
            <a:ext cx="3130846" cy="3880662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«История с. Птичье»</a:t>
            </a:r>
          </a:p>
          <a:p>
            <a:pPr lvl="0"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Экскурсия по селу Птичье, посещение музея, появившийся благодаря энтузиазму и увлеченности в высшей степени неравнодушных людей, членов клуба «Диалог», образованном при сельской библиотеке в 1999 году. Посещение памятника природы Курганской области – Озеро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Птичанское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Горькое.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3296092" y="2618309"/>
            <a:ext cx="3221666" cy="3856919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«Карачельский форпост»</a:t>
            </a:r>
          </a:p>
          <a:p>
            <a:pPr lvl="0"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Приглашаем на экскурсию в старинное, купеческое село Карачельское. В ходе экскурсии вы узнаете историю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Карачельского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форпоста, что он из себя представлял?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Нельзя обойти вниманием, один из старинных храмов расположенный в селе Карачельское, церковь «Трех Святителей», который является прекрасным образцом сибирского барокко.</a:t>
            </a:r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219075" y="1030069"/>
            <a:ext cx="4528220" cy="1543009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«Памятники нашего города»</a:t>
            </a:r>
          </a:p>
          <a:p>
            <a:pPr lvl="0"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Обзорная экскурсия по городу Шумиха. Приглашаем вас отправиться на экскурсию по самым исторически значимым памятникам города, познакомиться с историей города.</a:t>
            </a: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4965406" y="1028700"/>
            <a:ext cx="4611064" cy="1565644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«Краеведческая экскурсия в село </a:t>
            </a:r>
          </a:p>
          <a:p>
            <a:pPr lvl="0" algn="ctr">
              <a:defRPr/>
            </a:pP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Малое Дюрягино»</a:t>
            </a:r>
          </a:p>
          <a:p>
            <a:pPr lvl="0"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Приглашаем посетить самую главную достопримечательность села Малое Дюрягино - Храм Святой Троицы, который в 2022 году отметил юбилей - 130 лет.</a:t>
            </a:r>
          </a:p>
        </p:txBody>
      </p:sp>
      <p:pic>
        <p:nvPicPr>
          <p:cNvPr id="11" name="Рисунок 10" descr="Указатель со сплошной заливкой">
            <a:extLst>
              <a:ext uri="{FF2B5EF4-FFF2-40B4-BE49-F238E27FC236}">
                <a16:creationId xmlns:a16="http://schemas.microsoft.com/office/drawing/2014/main" xmlns="" id="{A45A8E71-380A-6D0B-2161-D39EFA25A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2505" y="313868"/>
            <a:ext cx="531419" cy="448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06941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260719" y="942975"/>
            <a:ext cx="9362854" cy="5577884"/>
          </a:xfrm>
          <a:prstGeom prst="roundRect">
            <a:avLst>
              <a:gd name="adj" fmla="val 7036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244549" y="121552"/>
            <a:ext cx="9428745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x-non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28" name="AutoShape 4" descr="https://pastvu.com/_p/a/w/v/h/wvhv5l5nevn6cqwpj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30" name="AutoShape 6" descr="https://pastvu.com/_p/a/w/v/h/wvhv5l5nevn6cqwpj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291" y="1003965"/>
            <a:ext cx="2114551" cy="15092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432" name="Picture 8" descr="C:\Users\Админ\Desktop\Степанова\ИНВЕСТИЦ ПРОФИЛЬ\фото Шумихи\СТАРАЯ ШУМИХ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0416" y="992531"/>
            <a:ext cx="2085975" cy="1514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34" name="Picture 10" descr="C:\Users\Админ\Desktop\Степанова\ИНВЕСТИЦ ПРОФИЛЬ\фото Шумихи\rKEkK1aeC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259" y="2686049"/>
            <a:ext cx="2124075" cy="17240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03436" name="AutoShape 12" descr="http://photocdn.photogoroda.com/source2/cn3159/r4176/c4195/36747485.jpg?v=201712131121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38" name="Picture 14" descr="C:\Users\Админ\Desktop\Степанова\ИНВЕСТИЦ ПРОФИЛЬ\фото Шумихи\IMG-20240305-WA0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890" y="4486275"/>
            <a:ext cx="2114551" cy="18431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40" name="Picture 16" descr="https://avatars.mds.yandex.net/i?id=7aafd1dd21f182af15286aa66e161043a27078be-12190079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2993" y="1094415"/>
            <a:ext cx="2152650" cy="14890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6" name="Скругленный прямоугольник 35"/>
          <p:cNvSpPr/>
          <p:nvPr/>
        </p:nvSpPr>
        <p:spPr>
          <a:xfrm>
            <a:off x="2699117" y="2647950"/>
            <a:ext cx="4476935" cy="2085975"/>
          </a:xfrm>
          <a:prstGeom prst="roundRect">
            <a:avLst/>
          </a:prstGeom>
          <a:solidFill>
            <a:srgbClr val="2513AD"/>
          </a:solidFill>
          <a:ln w="762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12 марта 1924 года был образован Шумихинский муниципальный округ. На тот момент он был в составе Челябинского округа Уральской области. В 1934 году вошёл в состав вновь образованной Челябинской области, в 1943 году — в состав Курганской области.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Шумиха – третий по величине город в Курганской области и является районным центром.</a:t>
            </a:r>
          </a:p>
          <a:p>
            <a:pPr algn="ctr"/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В 2024 году Шумихинский муниципальный округ отмечает свое 100-летие!</a:t>
            </a:r>
            <a:endParaRPr lang="ru-RU" sz="14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41" name="Picture 17" descr="C:\Users\Админ\Desktop\Степанова\ИНВЕСТИЦ ПРОФИЛЬ\фото Шумихи\IMG-20240226-WA00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0644" y="1076990"/>
            <a:ext cx="2151543" cy="14757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43" name="Picture 19" descr="C:\Users\Админ\Desktop\Степанова\ИНВЕСТИЦ ПРОФИЛЬ\фото Шумихи\IMG-20240229-WA0004 11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0644" y="2647950"/>
            <a:ext cx="2151543" cy="17478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44" name="Picture 20" descr="C:\Users\Админ\Desktop\Степанова\ИНВЕСТИЦ ПРОФИЛЬ\фото Шумихи\IMG-20240229-WA00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99694" y="4467225"/>
            <a:ext cx="2119476" cy="18197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45" name="Picture 21" descr="C:\Users\Админ\Desktop\Степанова\ИНВЕСТИЦ ПРОФИЛЬ\фото Шумихи\СОШ 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26768" y="4860592"/>
            <a:ext cx="2249606" cy="15558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446" name="Picture 22" descr="C:\Users\Админ\Desktop\Степанова\ИНВЕСТИЦ ПРОФИЛЬ\фото Шумихи\знак Шумиха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99204" y="4887889"/>
            <a:ext cx="2156345" cy="1540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3" name="Рисунок 42" descr="Мегафон1 со сплошной заливкой">
            <a:extLst>
              <a:ext uri="{FF2B5EF4-FFF2-40B4-BE49-F238E27FC236}">
                <a16:creationId xmlns:a16="http://schemas.microsoft.com/office/drawing/2014/main" xmlns="" id="{2BB3BA60-486C-B6AB-5913-39DC5FC4E0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414853" y="234663"/>
            <a:ext cx="439912" cy="4312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18246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387360" y="1078619"/>
            <a:ext cx="2934749" cy="1154218"/>
          </a:xfrm>
          <a:prstGeom prst="roundRect">
            <a:avLst>
              <a:gd name="adj" fmla="val 2374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397992" y="2341648"/>
            <a:ext cx="2934749" cy="1524673"/>
          </a:xfrm>
          <a:prstGeom prst="roundRect">
            <a:avLst>
              <a:gd name="adj" fmla="val 226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379501" y="3945835"/>
            <a:ext cx="2934749" cy="1172179"/>
          </a:xfrm>
          <a:prstGeom prst="roundRect">
            <a:avLst>
              <a:gd name="adj" fmla="val 226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4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4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14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379501" y="5208866"/>
            <a:ext cx="2934749" cy="1172179"/>
          </a:xfrm>
          <a:prstGeom prst="roundRect">
            <a:avLst>
              <a:gd name="adj" fmla="val 226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455862" y="5218391"/>
            <a:ext cx="6233663" cy="1172180"/>
          </a:xfrm>
          <a:prstGeom prst="roundRect">
            <a:avLst>
              <a:gd name="adj" fmla="val 2263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Текущих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 государственной поддержки недостаточно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дорожно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бизнес-инфраструктуру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429732" y="231200"/>
            <a:ext cx="9235263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</a:t>
            </a:r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455862" y="3941649"/>
            <a:ext cx="6233663" cy="1172180"/>
          </a:xfrm>
          <a:prstGeom prst="roundRect">
            <a:avLst>
              <a:gd name="adj" fmla="val 2263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495618" y="2349795"/>
            <a:ext cx="6233663" cy="1491169"/>
          </a:xfrm>
          <a:prstGeom prst="roundRect">
            <a:avLst>
              <a:gd name="adj" fmla="val 2263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Сложности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оформлением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документов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(Большое количество документов и требуемых разрешений)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Ф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(необходимость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использования заемных средств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для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бизнеса) 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Трудности с созданием/модернизацией инженерной инфраструктуры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Wingdings" pitchFamily="2" charset="2"/>
              <a:buChar char="ü"/>
              <a:tabLst/>
              <a:defRPr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479504" y="1073889"/>
            <a:ext cx="6233663" cy="1162154"/>
          </a:xfrm>
          <a:prstGeom prst="roundRect">
            <a:avLst>
              <a:gd name="adj" fmla="val 2263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425" y="2934586"/>
            <a:ext cx="360000" cy="337084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4362" y="5629776"/>
            <a:ext cx="360000" cy="318678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565641" y="1432252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25884" y="4333460"/>
            <a:ext cx="360000" cy="323381"/>
          </a:xfrm>
          <a:prstGeom prst="rect">
            <a:avLst/>
          </a:prstGeom>
        </p:spPr>
      </p:pic>
      <p:sp>
        <p:nvSpPr>
          <p:cNvPr id="84994" name="AutoShape 2" descr="https://www.conceptualheaven.com/wp-content/uploads/2020/04/open-source-community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6" name="AutoShape 4" descr="https://www.conceptualheaven.com/wp-content/uploads/2020/04/open-source-community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thumbs.dreamstime.com/b/%D0%BA%D0%BE%D0%BC%D0%B0%D0%BD%D0%B4%D0%B0-%D0%BB%D1%8E%D0%B4%D0%B5%D0%B9-%D0%B4%D0%B8%D0%B0%D0%B3%D1%80%D0%B0%D0%BC%D0%BC%D1%8B-%D0%B4%D0%B5%D0%BB%D0%B0-232722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0" name="AutoShape 8" descr="https://thumbs.dreamstime.com/b/%D0%BA%D0%BE%D0%BC%D0%B0%D0%BD%D0%B4%D0%B0-%D0%BB%D1%8E%D0%B4%D0%B5%D0%B9-%D0%B4%D0%B8%D0%B0%D0%B3%D1%80%D0%B0%D0%BC%D0%BC%D1%8B-%D0%B4%D0%B5%D0%BB%D0%B0-232722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2" name="AutoShape 10" descr="https://www.conceptualheaven.com/wp-content/uploads/2020/04/open-source-community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4" name="AutoShape 12" descr="http://otb.cachefly.net/wp-content/uploads/2018/04/employment-workers-crowd-faceless-1000x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6" name="AutoShape 14" descr="https://catherineasquithgallery.com/uploads/posts/2021-02/1613638460_79-p-fon-dlya-prezentatsii-sotsialnii-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138695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446567" y="1122244"/>
            <a:ext cx="4391691" cy="775596"/>
          </a:xfrm>
          <a:prstGeom prst="roundRect">
            <a:avLst>
              <a:gd name="adj" fmla="val 2768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433858" y="233916"/>
            <a:ext cx="9098009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150543" y="1112719"/>
            <a:ext cx="4364489" cy="775596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D5C957-0713-A21A-D179-DFD33F07C758}"/>
              </a:ext>
            </a:extLst>
          </p:cNvPr>
          <p:cNvSpPr/>
          <p:nvPr/>
        </p:nvSpPr>
        <p:spPr>
          <a:xfrm>
            <a:off x="447231" y="2117208"/>
            <a:ext cx="4462555" cy="75247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эффективной коммуникации между представителями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 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администрацией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409132" y="2975183"/>
            <a:ext cx="4491130" cy="1109799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уполномоченный не может напрямую обратиться к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инвестору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436073" y="4182573"/>
            <a:ext cx="4511814" cy="74451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Фонда «Инвестиционное агентство Курганской области»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436073" y="5089007"/>
            <a:ext cx="4511814" cy="63817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6B4D0FC-EC46-8BB2-BEEE-F8A090BDDAB0}"/>
              </a:ext>
            </a:extLst>
          </p:cNvPr>
          <p:cNvSpPr/>
          <p:nvPr/>
        </p:nvSpPr>
        <p:spPr>
          <a:xfrm>
            <a:off x="5137724" y="2117207"/>
            <a:ext cx="4348733" cy="73342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информирования предпринимателей о мерах поддержки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2A2349C4-C93F-84C0-423A-1D9838FE5145}"/>
              </a:ext>
            </a:extLst>
          </p:cNvPr>
          <p:cNvSpPr/>
          <p:nvPr/>
        </p:nvSpPr>
        <p:spPr>
          <a:xfrm>
            <a:off x="5147249" y="2955408"/>
            <a:ext cx="4511814" cy="1110598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инвесторов, 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 активное информирование предпринимателей и инвесторов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преимуществах работы с инвестиционным уполномоченным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181157" y="4174608"/>
            <a:ext cx="4477906" cy="720162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интересующим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228781" y="5069958"/>
            <a:ext cx="4430281" cy="64024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Рисунок 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270747" y="2272663"/>
            <a:ext cx="365554" cy="365554"/>
          </a:xfrm>
          <a:prstGeom prst="rect">
            <a:avLst/>
          </a:prstGeom>
        </p:spPr>
      </p:pic>
      <p:pic>
        <p:nvPicPr>
          <p:cNvPr id="32" name="Рисунок 31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526178" y="2316317"/>
            <a:ext cx="360000" cy="360000"/>
          </a:xfrm>
          <a:prstGeom prst="rect">
            <a:avLst/>
          </a:prstGeom>
        </p:spPr>
      </p:pic>
      <p:pic>
        <p:nvPicPr>
          <p:cNvPr id="33" name="Рисунок 32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545228" y="3319670"/>
            <a:ext cx="360000" cy="354666"/>
          </a:xfrm>
          <a:prstGeom prst="rect">
            <a:avLst/>
          </a:prstGeom>
        </p:spPr>
      </p:pic>
      <p:pic>
        <p:nvPicPr>
          <p:cNvPr id="34" name="Рисунок 33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554753" y="4336533"/>
            <a:ext cx="360000" cy="386276"/>
          </a:xfrm>
          <a:prstGeom prst="rect">
            <a:avLst/>
          </a:prstGeom>
        </p:spPr>
      </p:pic>
      <p:pic>
        <p:nvPicPr>
          <p:cNvPr id="35" name="Рисунок 34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573803" y="5184257"/>
            <a:ext cx="360000" cy="387169"/>
          </a:xfrm>
          <a:prstGeom prst="rect">
            <a:avLst/>
          </a:prstGeom>
        </p:spPr>
      </p:pic>
      <p:pic>
        <p:nvPicPr>
          <p:cNvPr id="36" name="Рисунок 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280272" y="3309730"/>
            <a:ext cx="365554" cy="355635"/>
          </a:xfrm>
          <a:prstGeom prst="rect">
            <a:avLst/>
          </a:prstGeom>
        </p:spPr>
      </p:pic>
      <p:pic>
        <p:nvPicPr>
          <p:cNvPr id="37" name="Рисунок 3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08847" y="4333461"/>
            <a:ext cx="365554" cy="371305"/>
          </a:xfrm>
          <a:prstGeom prst="rect">
            <a:avLst/>
          </a:prstGeom>
        </p:spPr>
      </p:pic>
      <p:pic>
        <p:nvPicPr>
          <p:cNvPr id="38" name="Рисунок 3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27897" y="5190648"/>
            <a:ext cx="365554" cy="3555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3651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019675" y="1526764"/>
            <a:ext cx="4585435" cy="4757078"/>
          </a:xfrm>
          <a:prstGeom prst="roundRect">
            <a:avLst>
              <a:gd name="adj" fmla="val 13233"/>
            </a:avLst>
          </a:prstGeom>
          <a:solidFill>
            <a:srgbClr val="2513AD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Высокое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зависимость МО от обрабатывающей промышленности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Нехватка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квалифицированных кадров,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 в крупные города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Высокий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сетей теплоснабжения, водоснабжения и водоотведения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Сложности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402867" y="1545814"/>
            <a:ext cx="4550134" cy="4727395"/>
          </a:xfrm>
          <a:prstGeom prst="roundRect">
            <a:avLst>
              <a:gd name="adj" fmla="val 13233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228600" lvl="0" indent="-228600" algn="ctr">
              <a:buClr>
                <a:srgbClr val="4756A0"/>
              </a:buClr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Развитое промышленное производство </a:t>
            </a:r>
          </a:p>
          <a:p>
            <a:pPr marL="228600" lvl="0" indent="-228600" algn="ctr">
              <a:buClr>
                <a:srgbClr val="4756A0"/>
              </a:buClr>
              <a:defRPr/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Отгружено товаров собственного производства за 2023г. на сумму  389622.7тыс.руб., что составляет 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108% по</a:t>
            </a:r>
            <a:r>
              <a:rPr kumimoji="0" lang="ru-RU" sz="1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сравнению с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2022 г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.)</a:t>
            </a:r>
          </a:p>
          <a:p>
            <a:pPr marL="228600" lvl="0" indent="-228600" algn="ctr">
              <a:buClr>
                <a:srgbClr val="4756A0"/>
              </a:buClr>
              <a:defRPr/>
            </a:pPr>
            <a:endParaRPr kumimoji="0" lang="ru-RU" sz="1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 algn="ctr">
              <a:buClr>
                <a:srgbClr val="4756A0"/>
              </a:buClr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Удобное географическое расположение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Развитая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транспортное сообщение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(автомобильный</a:t>
            </a:r>
            <a:r>
              <a:rPr kumimoji="0" lang="ru-RU" sz="1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ж/</a:t>
            </a:r>
            <a:r>
              <a:rPr kumimoji="0" lang="ru-RU" sz="1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Богатое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наследие</a:t>
            </a: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ctr">
              <a:buClr>
                <a:srgbClr val="4756A0"/>
              </a:buClr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Наличие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округе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Шумихинского аграрно-строительного колледжа, </a:t>
            </a:r>
          </a:p>
          <a:p>
            <a:pPr marL="228600" lvl="0" indent="-228600" algn="ctr">
              <a:buClr>
                <a:srgbClr val="4756A0"/>
              </a:buClr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бучающего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6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специальностям.</a:t>
            </a:r>
          </a:p>
          <a:p>
            <a:pPr marL="228600" lvl="0" indent="-228600" algn="ctr">
              <a:buClr>
                <a:srgbClr val="4756A0"/>
              </a:buClr>
              <a:defRPr/>
            </a:pPr>
            <a:endParaRPr kumimoji="0" lang="ru-RU" sz="1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ctr">
              <a:buClr>
                <a:srgbClr val="4756A0"/>
              </a:buClr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Наличие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округе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</a:t>
            </a:r>
          </a:p>
          <a:p>
            <a:pPr marL="228600" marR="0" lvl="0" indent="-2286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 площадок.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440966" y="995761"/>
            <a:ext cx="4497839" cy="480614"/>
          </a:xfrm>
          <a:prstGeom prst="roundRect">
            <a:avLst>
              <a:gd name="adj" fmla="val 2768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398416" y="169177"/>
            <a:ext cx="916058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010150" y="1005285"/>
            <a:ext cx="4524376" cy="452039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pic>
        <p:nvPicPr>
          <p:cNvPr id="14" name="Рисунок 13" descr="Указатель со сплошной заливкой">
            <a:extLst>
              <a:ext uri="{FF2B5EF4-FFF2-40B4-BE49-F238E27FC236}">
                <a16:creationId xmlns:a16="http://schemas.microsoft.com/office/drawing/2014/main" xmlns="" id="{A45A8E71-380A-6D0B-2161-D39EFA25A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74465" y="2909320"/>
            <a:ext cx="360000" cy="360000"/>
          </a:xfrm>
          <a:prstGeom prst="rect">
            <a:avLst/>
          </a:prstGeom>
        </p:spPr>
      </p:pic>
      <p:pic>
        <p:nvPicPr>
          <p:cNvPr id="15" name="Рисунок 14" descr="Поезд со сплошной заливкой">
            <a:extLst>
              <a:ext uri="{FF2B5EF4-FFF2-40B4-BE49-F238E27FC236}">
                <a16:creationId xmlns:a16="http://schemas.microsoft.com/office/drawing/2014/main" xmlns="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79"/>
              </a:ext>
            </a:extLst>
          </a:blip>
          <a:stretch>
            <a:fillRect/>
          </a:stretch>
        </p:blipFill>
        <p:spPr>
          <a:xfrm>
            <a:off x="454361" y="3496491"/>
            <a:ext cx="360000" cy="360000"/>
          </a:xfrm>
          <a:prstGeom prst="rect">
            <a:avLst/>
          </a:prstGeom>
        </p:spPr>
      </p:pic>
      <p:pic>
        <p:nvPicPr>
          <p:cNvPr id="16" name="Рисунок 15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330BAEC8-0211-A986-E04E-51A8A87B81A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3155" y="4103386"/>
            <a:ext cx="360000" cy="360000"/>
          </a:xfrm>
          <a:prstGeom prst="rect">
            <a:avLst/>
          </a:prstGeom>
        </p:spPr>
      </p:pic>
      <p:pic>
        <p:nvPicPr>
          <p:cNvPr id="18" name="Рисунок 17" descr="Электростанция со сплошной заливкой">
            <a:extLst>
              <a:ext uri="{FF2B5EF4-FFF2-40B4-BE49-F238E27FC236}">
                <a16:creationId xmlns:a16="http://schemas.microsoft.com/office/drawing/2014/main" xmlns="" id="{0B7A1646-BF09-DEEB-FADA-AD89D210B539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xmlns="" r:embed="rId179"/>
              </a:ext>
            </a:extLst>
          </a:blip>
          <a:stretch>
            <a:fillRect/>
          </a:stretch>
        </p:blipFill>
        <p:spPr>
          <a:xfrm>
            <a:off x="448063" y="1820574"/>
            <a:ext cx="360000" cy="360000"/>
          </a:xfrm>
          <a:prstGeom prst="rect">
            <a:avLst/>
          </a:prstGeom>
        </p:spPr>
      </p:pic>
      <p:pic>
        <p:nvPicPr>
          <p:cNvPr id="20" name="Рисунок 19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196E0EFD-B5A7-5EEB-8934-C977AFA45E4D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xmlns="" r:embed="rId235"/>
              </a:ext>
            </a:extLst>
          </a:blip>
          <a:stretch>
            <a:fillRect/>
          </a:stretch>
        </p:blipFill>
        <p:spPr>
          <a:xfrm>
            <a:off x="463978" y="4810907"/>
            <a:ext cx="360000" cy="360000"/>
          </a:xfrm>
          <a:prstGeom prst="rect">
            <a:avLst/>
          </a:prstGeom>
        </p:spPr>
      </p:pic>
      <p:pic>
        <p:nvPicPr>
          <p:cNvPr id="21" name="Рисунок 20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xmlns="" id="{4F670863-E055-7377-C0A6-9E0541A7F42B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xmlns="" r:embed="rId137"/>
              </a:ext>
            </a:extLst>
          </a:blip>
          <a:stretch>
            <a:fillRect/>
          </a:stretch>
        </p:blipFill>
        <p:spPr>
          <a:xfrm>
            <a:off x="852774" y="5737451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5970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4993171" y="1933328"/>
            <a:ext cx="4497839" cy="2840691"/>
          </a:xfrm>
          <a:prstGeom prst="roundRect">
            <a:avLst>
              <a:gd name="adj" fmla="val 14095"/>
            </a:avLst>
          </a:prstGeom>
          <a:solidFill>
            <a:srgbClr val="2513AD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Конкуренция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инвесторов и инвестиционные проекты 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Ухудшение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экологической обстановки 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ольшое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количество промышленных предприятий) </a:t>
            </a:r>
            <a:endParaRPr lang="ru-RU" sz="14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Конкуренция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418128" y="1911423"/>
            <a:ext cx="4497839" cy="2862595"/>
          </a:xfrm>
          <a:prstGeom prst="roundRect">
            <a:avLst>
              <a:gd name="adj" fmla="val 14095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Участие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программах по развитию моногородов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Развития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промышленного туризма на крупные предприятия МО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туристических троп/маршрутов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Наличие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свободных инвестиционных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405724" y="1154288"/>
            <a:ext cx="4497839" cy="468728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398416" y="169177"/>
            <a:ext cx="916058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013030" y="1162041"/>
            <a:ext cx="4526154" cy="449678"/>
          </a:xfrm>
          <a:prstGeom prst="roundRect">
            <a:avLst>
              <a:gd name="adj" fmla="val 2520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5970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266700" y="238125"/>
            <a:ext cx="9435171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ШУМИХИНСКОГО МУНИЦИПАЛЬНОГО ОКРУГА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257175" y="1147761"/>
          <a:ext cx="9410700" cy="505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Пользователи со сплошной заливкой">
            <a:extLst>
              <a:ext uri="{FF2B5EF4-FFF2-40B4-BE49-F238E27FC236}">
                <a16:creationId xmlns:a16="http://schemas.microsoft.com/office/drawing/2014/main" xmlns="" id="{635C8124-D88F-884C-D0DA-971061802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48648" y="306345"/>
            <a:ext cx="550812" cy="54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4776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526691" y="1052911"/>
            <a:ext cx="4497839" cy="537764"/>
          </a:xfrm>
          <a:prstGeom prst="roundRect">
            <a:avLst>
              <a:gd name="adj" fmla="val 2768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495300" y="180753"/>
            <a:ext cx="9206571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176267" y="1071961"/>
            <a:ext cx="4497839" cy="518714"/>
          </a:xfrm>
          <a:prstGeom prst="roundRect">
            <a:avLst>
              <a:gd name="adj" fmla="val 2933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541291" y="1779744"/>
            <a:ext cx="4459334" cy="56340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503191" y="2486751"/>
            <a:ext cx="4511814" cy="105389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(Замусоренность отдельных частей округа, несвоевременный вывоз мусора)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500976" y="3693475"/>
            <a:ext cx="4511814" cy="71593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481926" y="4610034"/>
            <a:ext cx="4511814" cy="666152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(гололед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снег)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214367" y="1779743"/>
            <a:ext cx="4511814" cy="53483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ЖКХ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176267" y="2486751"/>
            <a:ext cx="4511814" cy="105389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очистки лесных территорий)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174052" y="3693475"/>
            <a:ext cx="4511814" cy="71593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населенных пунктов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155002" y="4610034"/>
            <a:ext cx="4511814" cy="666152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техники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474035" y="5476211"/>
            <a:ext cx="4472080" cy="77450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отсутствие освещения)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169859" y="5476211"/>
            <a:ext cx="4449331" cy="77450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Рисунок 31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299765" y="1850905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18815" y="2785730"/>
            <a:ext cx="365554" cy="383092"/>
          </a:xfrm>
          <a:prstGeom prst="rect">
            <a:avLst/>
          </a:prstGeom>
        </p:spPr>
      </p:pic>
      <p:pic>
        <p:nvPicPr>
          <p:cNvPr id="34" name="Рисунок 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07075" y="3869541"/>
            <a:ext cx="365554" cy="365554"/>
          </a:xfrm>
          <a:prstGeom prst="rect">
            <a:avLst/>
          </a:prstGeom>
        </p:spPr>
      </p:pic>
      <p:pic>
        <p:nvPicPr>
          <p:cNvPr id="35" name="Рисунок 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16600" y="4764891"/>
            <a:ext cx="365554" cy="365554"/>
          </a:xfrm>
          <a:prstGeom prst="rect">
            <a:avLst/>
          </a:prstGeom>
        </p:spPr>
      </p:pic>
      <p:pic>
        <p:nvPicPr>
          <p:cNvPr id="36" name="Рисунок 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316600" y="5660241"/>
            <a:ext cx="365554" cy="365554"/>
          </a:xfrm>
          <a:prstGeom prst="rect">
            <a:avLst/>
          </a:prstGeom>
        </p:spPr>
      </p:pic>
      <p:pic>
        <p:nvPicPr>
          <p:cNvPr id="37" name="Рисунок 36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631396" y="1856459"/>
            <a:ext cx="360000" cy="360000"/>
          </a:xfrm>
          <a:prstGeom prst="rect">
            <a:avLst/>
          </a:prstGeom>
        </p:spPr>
      </p:pic>
      <p:pic>
        <p:nvPicPr>
          <p:cNvPr id="38" name="Рисунок 37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650446" y="2761333"/>
            <a:ext cx="360000" cy="406767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638706" y="3856045"/>
            <a:ext cx="360000" cy="360000"/>
          </a:xfrm>
          <a:prstGeom prst="rect">
            <a:avLst/>
          </a:prstGeom>
        </p:spPr>
      </p:pic>
      <p:pic>
        <p:nvPicPr>
          <p:cNvPr id="41" name="Рисунок 40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629181" y="4741870"/>
            <a:ext cx="360000" cy="360000"/>
          </a:xfrm>
          <a:prstGeom prst="rect">
            <a:avLst/>
          </a:prstGeom>
        </p:spPr>
      </p:pic>
      <p:pic>
        <p:nvPicPr>
          <p:cNvPr id="42" name="Рисунок 41" descr="Запрещено со сплошной заливкой">
            <a:extLst>
              <a:ext uri="{FF2B5EF4-FFF2-40B4-BE49-F238E27FC236}">
                <a16:creationId xmlns:a16="http://schemas.microsoft.com/office/drawing/2014/main" xmlns="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619656" y="5675320"/>
            <a:ext cx="360000" cy="360000"/>
          </a:xfrm>
          <a:prstGeom prst="rect">
            <a:avLst/>
          </a:prstGeom>
        </p:spPr>
      </p:pic>
      <p:pic>
        <p:nvPicPr>
          <p:cNvPr id="27" name="Рисунок 26" descr="Интернет со сплошной заливкой">
            <a:extLst>
              <a:ext uri="{FF2B5EF4-FFF2-40B4-BE49-F238E27FC236}">
                <a16:creationId xmlns:a16="http://schemas.microsoft.com/office/drawing/2014/main" xmlns="" id="{6B84FB3B-5831-C826-6413-F7BA791225B1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671348" y="252872"/>
            <a:ext cx="540763" cy="5764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47766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350790" y="216802"/>
            <a:ext cx="9269459" cy="923330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ШУМИХИНСКОГО МУНИЦИПАЛЬНОГО ОКРУГА</a:t>
            </a:r>
            <a:endParaRPr lang="x-non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390525" y="1181100"/>
            <a:ext cx="1841714" cy="3867149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A2D1DDE9-57E1-D977-7E4B-DD9915958E57}"/>
              </a:ext>
            </a:extLst>
          </p:cNvPr>
          <p:cNvSpPr/>
          <p:nvPr/>
        </p:nvSpPr>
        <p:spPr>
          <a:xfrm>
            <a:off x="2343149" y="1200151"/>
            <a:ext cx="5553075" cy="108585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436729" y="344277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sz="1200" b="1" dirty="0">
              <a:solidFill>
                <a:schemeClr val="bg1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2619375" y="5403555"/>
            <a:ext cx="2463019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 в медицинских учреждениях округа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8DB03B7F-92D2-CA89-A77D-CA2007C69FE3}"/>
              </a:ext>
            </a:extLst>
          </p:cNvPr>
          <p:cNvSpPr/>
          <p:nvPr/>
        </p:nvSpPr>
        <p:spPr>
          <a:xfrm>
            <a:off x="4200525" y="2432825"/>
            <a:ext cx="1851169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4248150" y="3446552"/>
            <a:ext cx="1803544" cy="864000"/>
          </a:xfrm>
          <a:prstGeom prst="roundRect">
            <a:avLst>
              <a:gd name="adj" fmla="val 25638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2513A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4210050" y="4441229"/>
            <a:ext cx="1885950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5324983" y="5397806"/>
            <a:ext cx="2514091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093EBC96-1DBE-96F7-5270-7960EF465678}"/>
              </a:ext>
            </a:extLst>
          </p:cNvPr>
          <p:cNvSpPr/>
          <p:nvPr/>
        </p:nvSpPr>
        <p:spPr>
          <a:xfrm>
            <a:off x="8056372" y="1162050"/>
            <a:ext cx="1710000" cy="4057651"/>
          </a:xfrm>
          <a:prstGeom prst="roundRect">
            <a:avLst>
              <a:gd name="adj" fmla="val 25638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</a:t>
            </a:r>
            <a:r>
              <a:rPr kumimoji="0" lang="ru-RU" sz="12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 и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администрацией МО </a:t>
            </a:r>
          </a:p>
          <a:p>
            <a:pPr algn="ctr"/>
            <a:r>
              <a:rPr kumimoji="0" lang="ru-RU" sz="12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т.ч. необходима регулярная рассылка информации о мерах поддержки </a:t>
            </a:r>
            <a:r>
              <a:rPr kumimoji="0" lang="ru-RU" sz="12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стороны администрации</a:t>
            </a:r>
            <a:endParaRPr kumimoji="0" lang="x-none" sz="12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304593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17C60F6C-4538-E1C7-75E4-DE9615DD6966}"/>
              </a:ext>
            </a:extLst>
          </p:cNvPr>
          <p:cNvSpPr/>
          <p:nvPr/>
        </p:nvSpPr>
        <p:spPr>
          <a:xfrm>
            <a:off x="221618" y="3676650"/>
            <a:ext cx="3893182" cy="2276476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Расстояние до ближайших больших городов:</a:t>
            </a:r>
          </a:p>
          <a:p>
            <a:pPr algn="ctr"/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Курган (областной центр)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145км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Челябинск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131км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Шадринск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117 км.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Екатеринбург (через Челябинск)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336км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Екатеринбург (через Шадринск)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321км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Тюмень (через Курган) 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345км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435629" y="209935"/>
            <a:ext cx="9125075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C:\Users\Админ\Desktop\Степанова\ИНВЕСТИЦ ПРОФИЛЬ\Шумиха на карте (доступность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2078" y="1141560"/>
            <a:ext cx="5448300" cy="4849665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442497" y="1082305"/>
            <a:ext cx="3370826" cy="646331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  <a:p>
            <a:pPr algn="ctr"/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185986" y="1818167"/>
            <a:ext cx="1946063" cy="1829908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BEEEA246-FEC8-C8E1-F3BB-60B3DF0DB72E}"/>
              </a:ext>
            </a:extLst>
          </p:cNvPr>
          <p:cNvSpPr/>
          <p:nvPr/>
        </p:nvSpPr>
        <p:spPr>
          <a:xfrm>
            <a:off x="2387785" y="1963817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2152651" y="1850065"/>
            <a:ext cx="1962150" cy="1769435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2264735" y="2091133"/>
            <a:ext cx="17969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spc="-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ЖД </a:t>
            </a:r>
          </a:p>
          <a:p>
            <a:pPr algn="ctr"/>
            <a:endParaRPr lang="ru-RU" sz="1200" b="1" spc="-3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 – это грузовая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железнодорожная стан-ция Курганского региона Южно-Уральской железной дороги.</a:t>
            </a:r>
            <a:r>
              <a:rPr lang="ru-RU" sz="1200" b="1" spc="-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b="1" spc="-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340242" y="2105246"/>
            <a:ext cx="1754372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Автотранспорт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Р-254 (М 51) трасса «Иртыш» от Челябинска до Новосибирска через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Шумиху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 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Курган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Омск</a:t>
            </a:r>
            <a:endParaRPr lang="x-none" sz="12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pic>
        <p:nvPicPr>
          <p:cNvPr id="133121" name="Picture 1" descr="C:\Users\Админ\Desktop\Степанова\ИНВЕСТИЦ ПРОФИЛЬ\фото Шумихи\знак Шумих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591" y="4114800"/>
            <a:ext cx="754912" cy="699534"/>
          </a:xfrm>
          <a:prstGeom prst="rect">
            <a:avLst/>
          </a:prstGeom>
          <a:noFill/>
        </p:spPr>
      </p:pic>
      <p:sp>
        <p:nvSpPr>
          <p:cNvPr id="13" name="Стрелка влево 12"/>
          <p:cNvSpPr/>
          <p:nvPr/>
        </p:nvSpPr>
        <p:spPr>
          <a:xfrm>
            <a:off x="6432697" y="4369981"/>
            <a:ext cx="467833" cy="2020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814930" y="4359348"/>
            <a:ext cx="467833" cy="191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>
            <a:off x="7230139" y="3604437"/>
            <a:ext cx="202019" cy="4253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00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341266" y="1134846"/>
            <a:ext cx="2951999" cy="379629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331740" y="293002"/>
            <a:ext cx="9193259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ПОДРАЗУМЕВАЮЩИЕ </a:t>
            </a:r>
            <a:r>
              <a:rPr lang="x-none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ИНТЕГРАЦИОННЫЕ </a:t>
            </a:r>
            <a:r>
              <a:rPr lang="x-none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429436" y="1134846"/>
            <a:ext cx="2968120" cy="379629"/>
          </a:xfrm>
          <a:prstGeom prst="roundRect">
            <a:avLst>
              <a:gd name="adj" fmla="val 33100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488305" y="1608700"/>
            <a:ext cx="2966400" cy="1037822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промышленных предприятий, потребность улучшения экологической составляющей округа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533727" y="1134846"/>
            <a:ext cx="2968120" cy="379629"/>
          </a:xfrm>
          <a:prstGeom prst="roundRect">
            <a:avLst>
              <a:gd name="adj" fmla="val 33100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392846" y="1599098"/>
            <a:ext cx="2934749" cy="1048852"/>
          </a:xfrm>
          <a:prstGeom prst="roundRect">
            <a:avLst>
              <a:gd name="adj" fmla="val 248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354746" y="2708074"/>
            <a:ext cx="2934749" cy="1168601"/>
          </a:xfrm>
          <a:prstGeom prst="roundRect">
            <a:avLst>
              <a:gd name="adj" fmla="val 248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392846" y="3921854"/>
            <a:ext cx="2934749" cy="1202595"/>
          </a:xfrm>
          <a:prstGeom prst="roundRect">
            <a:avLst>
              <a:gd name="adj" fmla="val 248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457406" y="2739892"/>
            <a:ext cx="2966400" cy="1127807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предприятий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регулярно использующих грузоперевозки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502707" y="3954528"/>
            <a:ext cx="2966400" cy="1160615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живописных  территорий,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590877" y="1604048"/>
            <a:ext cx="2966400" cy="1037822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экологически небезопасные методы сжигания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захоронения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отходов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552777" y="2735240"/>
            <a:ext cx="2966400" cy="1127807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590877" y="3949876"/>
            <a:ext cx="2966400" cy="1160615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деятельности</a:t>
            </a:r>
            <a:r>
              <a:rPr kumimoji="0" lang="ru-RU" sz="12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организации туристических маршрутов</a:t>
            </a: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заинтересованность населения в развитии данного направления.</a:t>
            </a:r>
            <a:endParaRPr kumimoji="0" lang="ru-RU" sz="1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xmlns="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4670" y="1875561"/>
            <a:ext cx="360000" cy="41360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6570" y="3006903"/>
            <a:ext cx="360000" cy="449462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26" name="Рисунок 25" descr="Пейзаж холма со сплошной заливкой">
            <a:extLst>
              <a:ext uri="{FF2B5EF4-FFF2-40B4-BE49-F238E27FC236}">
                <a16:creationId xmlns:a16="http://schemas.microsoft.com/office/drawing/2014/main" xmlns="" id="{20C2F25D-3EF8-F0F3-3211-BF705F815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35"/>
              </a:ext>
            </a:extLst>
          </a:blip>
          <a:stretch>
            <a:fillRect/>
          </a:stretch>
        </p:blipFill>
        <p:spPr>
          <a:xfrm>
            <a:off x="522530" y="4237328"/>
            <a:ext cx="360000" cy="360000"/>
          </a:xfrm>
          <a:prstGeom prst="rect">
            <a:avLst/>
          </a:prstGeom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440471" y="5207730"/>
            <a:ext cx="2934749" cy="1269270"/>
          </a:xfrm>
          <a:prstGeom prst="roundRect">
            <a:avLst>
              <a:gd name="adj" fmla="val 248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550332" y="5240404"/>
            <a:ext cx="2966400" cy="1224962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предприятий, которые было бы интересно посетить туристам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638502" y="5235752"/>
            <a:ext cx="2966400" cy="1224962"/>
          </a:xfrm>
          <a:prstGeom prst="roundRect">
            <a:avLst>
              <a:gd name="adj" fmla="val 2901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Внедрение </a:t>
            </a:r>
            <a:r>
              <a:rPr kumimoji="0" lang="ru-RU" sz="12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работу предприятий процессов  </a:t>
            </a: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взаимодействию с </a:t>
            </a: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туристами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ru-RU" sz="12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Популяризации </a:t>
            </a:r>
            <a:r>
              <a:rPr kumimoji="0" lang="ru-RU" sz="12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производственных профессий</a:t>
            </a:r>
          </a:p>
        </p:txBody>
      </p:sp>
      <p:pic>
        <p:nvPicPr>
          <p:cNvPr id="44" name="Рисунок 43" descr="Производство со сплошной заливкой">
            <a:extLst>
              <a:ext uri="{FF2B5EF4-FFF2-40B4-BE49-F238E27FC236}">
                <a16:creationId xmlns:a16="http://schemas.microsoft.com/office/drawing/2014/main" xmlns="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72295" y="5495729"/>
            <a:ext cx="360000" cy="488181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85025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5FF374-9DAD-11C5-A21A-6166FFF3142C}"/>
              </a:ext>
            </a:extLst>
          </p:cNvPr>
          <p:cNvSpPr txBox="1"/>
          <p:nvPr/>
        </p:nvSpPr>
        <p:spPr>
          <a:xfrm>
            <a:off x="369841" y="559702"/>
            <a:ext cx="9160580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2F469805-2E86-C98A-D7D7-FE25AC6EFEE1}"/>
              </a:ext>
            </a:extLst>
          </p:cNvPr>
          <p:cNvSpPr/>
          <p:nvPr/>
        </p:nvSpPr>
        <p:spPr>
          <a:xfrm>
            <a:off x="741317" y="1058646"/>
            <a:ext cx="3897358" cy="775597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B8E0A112-FCD6-AFEE-D5C6-E0C8ADA75C2D}"/>
              </a:ext>
            </a:extLst>
          </p:cNvPr>
          <p:cNvSpPr/>
          <p:nvPr/>
        </p:nvSpPr>
        <p:spPr>
          <a:xfrm>
            <a:off x="4773627" y="1059098"/>
            <a:ext cx="4407532" cy="775597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ПРОГРАММЫ ПОДДЕРЖКИ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xmlns="" id="{CAF6A63F-3643-5C49-2AAB-B22C099F1C5E}"/>
              </a:ext>
            </a:extLst>
          </p:cNvPr>
          <p:cNvSpPr/>
          <p:nvPr/>
        </p:nvSpPr>
        <p:spPr>
          <a:xfrm>
            <a:off x="741298" y="1941589"/>
            <a:ext cx="3897363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СОВРЕМЕННЫЙ МЕДИЦИНСКИЙ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xmlns="" id="{00047959-B51F-992A-6F71-7FECD72CE3ED}"/>
              </a:ext>
            </a:extLst>
          </p:cNvPr>
          <p:cNvSpPr/>
          <p:nvPr/>
        </p:nvSpPr>
        <p:spPr>
          <a:xfrm>
            <a:off x="741298" y="2768935"/>
            <a:ext cx="3897363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ИНФОРМАЦИОННОГО ЦЕНТРА ДЛЯ ПРЕДПРИЯТИЙ МАЛОГО И СРЕДНЕГО  БИЗНЕСА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xmlns="" id="{74021D3F-0CB3-10C6-B455-8D29DA257261}"/>
              </a:ext>
            </a:extLst>
          </p:cNvPr>
          <p:cNvSpPr/>
          <p:nvPr/>
        </p:nvSpPr>
        <p:spPr>
          <a:xfrm>
            <a:off x="741298" y="3596281"/>
            <a:ext cx="3897363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РАСПРЕДИЛИТЕЛЬНО/  ЛОГИСТИЧЕСКИЙ ЦЕНТР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741298" y="4423627"/>
            <a:ext cx="3897363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xmlns="" id="{9DBEF0F3-1DBE-69FE-01D5-B857A72CB501}"/>
              </a:ext>
            </a:extLst>
          </p:cNvPr>
          <p:cNvSpPr/>
          <p:nvPr/>
        </p:nvSpPr>
        <p:spPr>
          <a:xfrm>
            <a:off x="4773598" y="1942041"/>
            <a:ext cx="4407537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консультационная и информационная поддержка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xmlns="" id="{555D7646-A082-AD4A-070A-04026B196827}"/>
              </a:ext>
            </a:extLst>
          </p:cNvPr>
          <p:cNvSpPr/>
          <p:nvPr/>
        </p:nvSpPr>
        <p:spPr>
          <a:xfrm>
            <a:off x="4773598" y="2769387"/>
            <a:ext cx="4407537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консультационная и информационная поддержка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xmlns="" id="{A74B8606-8ECD-145D-C623-0852E19DDABA}"/>
              </a:ext>
            </a:extLst>
          </p:cNvPr>
          <p:cNvSpPr/>
          <p:nvPr/>
        </p:nvSpPr>
        <p:spPr>
          <a:xfrm>
            <a:off x="4773598" y="3596733"/>
            <a:ext cx="4407537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консультационная и информационная поддержка</a:t>
            </a: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4773598" y="4424079"/>
            <a:ext cx="4407537" cy="720000"/>
          </a:xfrm>
          <a:prstGeom prst="roundRect">
            <a:avLst>
              <a:gd name="adj" fmla="val 35572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ВСЕРОССИЙСКИЙ АКСЕЛЕРАТОР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ПРОМЫШЛЕННОМУ ТУРИЗМУ</a:t>
            </a: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28997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35935" y="284364"/>
            <a:ext cx="9016409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8" name="Таблица 67"/>
          <p:cNvGraphicFramePr>
            <a:graphicFrameLocks noGrp="1"/>
          </p:cNvGraphicFramePr>
          <p:nvPr/>
        </p:nvGraphicFramePr>
        <p:xfrm>
          <a:off x="430848" y="1096543"/>
          <a:ext cx="9021265" cy="5305645"/>
        </p:xfrm>
        <a:graphic>
          <a:graphicData uri="http://schemas.openxmlformats.org/drawingml/2006/table">
            <a:tbl>
              <a:tblPr/>
              <a:tblGrid>
                <a:gridCol w="505364"/>
                <a:gridCol w="5563979"/>
                <a:gridCol w="822948"/>
                <a:gridCol w="2128974"/>
              </a:tblGrid>
              <a:tr h="348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№ </a:t>
                      </a:r>
                      <a:r>
                        <a:rPr lang="ru-RU" sz="1000" b="0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п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/</a:t>
                      </a:r>
                      <a:r>
                        <a:rPr lang="ru-RU" sz="1000" b="0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п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Наименование площадки (месторасположение)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Площадь, кв.м.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Разрешенное использование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2925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Шумихинский МО, г. Шумиха, ул. Промышленная, 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4322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размещения объекта коммунально-складского назначения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345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45:22:030119:1855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1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Шумихинский МО, в границах бывшего ТОО «Колос», 3700 м. по направлению на северо-запад от границы жилой застройки с. Каменное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118 000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283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45:22:011103:47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9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Шумихинский МО, земельный участок расположен в границах бывшего ТОО «Колос», 1300 м. по направлению на северо-запад от границы жилой застройки с. Каменное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118 000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187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45:22:011103:46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9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Шумихинский МО, в границах бывшего ТОО «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Птичанское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», 150 м. по направлению на юго-запад от поворота автомобильной дороги на с. Птичье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164 000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187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45:22:040601:265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Шумихионский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 МО, в границах бывшего ТОО «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Шумихинское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», 3200 м. по направлению на юг от границы г. Шумиха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185 000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379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45:22:040601:264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Курганская область, Шумихинский МО, в границах бывшего ТОО «</a:t>
                      </a:r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Шумихинское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», 6200 м. по направлению на юг от границы г. Шумиха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185 000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379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45:22:040601:266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4635" marR="4635" marT="4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0" name="Рисунок 69" descr="Поиск запасов со сплошной заливкой">
            <a:extLst>
              <a:ext uri="{FF2B5EF4-FFF2-40B4-BE49-F238E27FC236}">
                <a16:creationId xmlns:a16="http://schemas.microsoft.com/office/drawing/2014/main" xmlns="" id="{CE50B0CA-7456-01B8-15C5-4C9E30EAE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93"/>
              </a:ext>
            </a:extLst>
          </a:blip>
          <a:stretch>
            <a:fillRect/>
          </a:stretch>
        </p:blipFill>
        <p:spPr>
          <a:xfrm>
            <a:off x="544657" y="467139"/>
            <a:ext cx="449256" cy="445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628203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303167" y="849097"/>
            <a:ext cx="1811384" cy="379628"/>
          </a:xfrm>
          <a:prstGeom prst="roundRect">
            <a:avLst>
              <a:gd name="adj" fmla="val 32405"/>
            </a:avLst>
          </a:prstGeom>
          <a:solidFill>
            <a:srgbClr val="2513AD"/>
          </a:solidFill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369841" y="159652"/>
            <a:ext cx="9160580" cy="615553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ИНВЕСТОРАМИ 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РАБОТЬ</a:t>
            </a:r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305050" y="849097"/>
            <a:ext cx="3381375" cy="379628"/>
          </a:xfrm>
          <a:prstGeom prst="roundRect">
            <a:avLst>
              <a:gd name="adj" fmla="val 331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КАК ЕСТЬ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258456" y="1293250"/>
            <a:ext cx="1932293" cy="954649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ИНФОРМИРОВАНИЕ ИНВЕСТОРОВ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ПРЕДПРИНИМАТЕЛЕЙ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263EEAE-FEDF-4B38-6170-68E3C9246E3B}"/>
              </a:ext>
            </a:extLst>
          </p:cNvPr>
          <p:cNvSpPr/>
          <p:nvPr/>
        </p:nvSpPr>
        <p:spPr>
          <a:xfrm>
            <a:off x="266701" y="2343159"/>
            <a:ext cx="1866900" cy="56196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РАСПРЕДЕЛЕНИЕ ПЛОЩАДОК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209551" y="4207008"/>
            <a:ext cx="1981200" cy="707892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РЕШЕНИЕ И УСКОРЕНИЕ РАССМОТРЕНИЯ АДМИНИСТРАТИВНЫХ ВОПРОСОВ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5819775" y="848032"/>
            <a:ext cx="3762375" cy="379628"/>
          </a:xfrm>
          <a:prstGeom prst="roundRect">
            <a:avLst>
              <a:gd name="adj" fmla="val 331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КАК ДОЛЖНО БЫТЬ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266950" y="1312300"/>
            <a:ext cx="3419475" cy="954649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Сайт администрации, регулярная коммуникация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предпринимателями (рассылки на почты предпринимателей, звонки, ежегодные встречи)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1A71364-7219-9B02-0F5E-032DE88FD20A}"/>
              </a:ext>
            </a:extLst>
          </p:cNvPr>
          <p:cNvSpPr/>
          <p:nvPr/>
        </p:nvSpPr>
        <p:spPr>
          <a:xfrm>
            <a:off x="2295525" y="2333633"/>
            <a:ext cx="3429000" cy="59054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286000" y="4207007"/>
            <a:ext cx="3467100" cy="698368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5829300" y="1312300"/>
            <a:ext cx="3763560" cy="935599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Сайт администрации, статьи на сайтах для инвесторов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предпринимателей, регулярная коммуникация</a:t>
            </a:r>
            <a:r>
              <a:rPr kumimoji="0" lang="en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предпринимателями (почтовая рассылка, звонки,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общий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чат администрации с предпринимателями)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773E7195-35FF-216B-640A-E84CFD06B73E}"/>
              </a:ext>
            </a:extLst>
          </p:cNvPr>
          <p:cNvSpPr/>
          <p:nvPr/>
        </p:nvSpPr>
        <p:spPr>
          <a:xfrm>
            <a:off x="5859755" y="2314584"/>
            <a:ext cx="3731919" cy="58101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5943601" y="4207007"/>
            <a:ext cx="3592110" cy="660268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EB6B743D-795C-9F66-43B5-0D7D12A5B711}"/>
              </a:ext>
            </a:extLst>
          </p:cNvPr>
          <p:cNvSpPr/>
          <p:nvPr/>
        </p:nvSpPr>
        <p:spPr>
          <a:xfrm>
            <a:off x="247650" y="2979939"/>
            <a:ext cx="1876425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ИНФРАСТРУКТУРА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 ИНВЕСТИЦИОННЫХ ПЛОЩАДКАХ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A51D4D3-64AC-23A3-E627-9D01F40E6EB2}"/>
              </a:ext>
            </a:extLst>
          </p:cNvPr>
          <p:cNvSpPr/>
          <p:nvPr/>
        </p:nvSpPr>
        <p:spPr>
          <a:xfrm>
            <a:off x="238125" y="3620272"/>
            <a:ext cx="1914525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РАБОТА С ИНВЕСТОРАМИ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БЕЗ ИНВЕСТИЦИОННОГО ПЛАНА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51447579-5086-5E11-AF44-D45DBDED33A5}"/>
              </a:ext>
            </a:extLst>
          </p:cNvPr>
          <p:cNvSpPr/>
          <p:nvPr/>
        </p:nvSpPr>
        <p:spPr>
          <a:xfrm>
            <a:off x="2343150" y="2989464"/>
            <a:ext cx="3371850" cy="572886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Создание инфраструктуры по запросу инвестора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7C9486C7-ED75-2FF8-33C8-C0332847A33F}"/>
              </a:ext>
            </a:extLst>
          </p:cNvPr>
          <p:cNvSpPr/>
          <p:nvPr/>
        </p:nvSpPr>
        <p:spPr>
          <a:xfrm>
            <a:off x="2333625" y="3629797"/>
            <a:ext cx="3381375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CD48F55F-F4ED-4364-E95B-98D535EDD6D8}"/>
              </a:ext>
            </a:extLst>
          </p:cNvPr>
          <p:cNvSpPr/>
          <p:nvPr/>
        </p:nvSpPr>
        <p:spPr>
          <a:xfrm>
            <a:off x="5905500" y="2970413"/>
            <a:ext cx="3619500" cy="582411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Создание инженерной и транспортной инфраструктуры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до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прихода инвестора на объект с целью экономии времени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474725A6-A4DD-6C99-3AE6-2DBC5A8F19E9}"/>
              </a:ext>
            </a:extLst>
          </p:cNvPr>
          <p:cNvSpPr/>
          <p:nvPr/>
        </p:nvSpPr>
        <p:spPr>
          <a:xfrm>
            <a:off x="5896013" y="3620272"/>
            <a:ext cx="3657562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228151" y="5106328"/>
            <a:ext cx="1941819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РАБОТА С ПОТЕНЦИАЛЬНЫМИ ИНВЕСТОРАМИ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199576" y="5867400"/>
            <a:ext cx="1941819" cy="685799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РАБОТА С РЕАЛИЗОВАННЫМИ ПРОЕКТАМИ НА ИНВЕСТИЦИОННЫХ ПЛОЩАДКАХ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324100" y="4962525"/>
            <a:ext cx="3419475" cy="88582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Подготовка к возможному приходу инвесторов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при возникновении интереса с их стороны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2333625" y="5934075"/>
            <a:ext cx="3371850" cy="59055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Регулярная обратная связь и помощь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дальнейшим развитием в случае необходимости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5915175" y="4914900"/>
            <a:ext cx="3571725" cy="981075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5972326" y="5965736"/>
            <a:ext cx="3466404" cy="486000"/>
          </a:xfrm>
          <a:prstGeom prst="roundRect">
            <a:avLst>
              <a:gd name="adj" fmla="val 50000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Регулярная обратная связь и помощь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дальнейшим развитием в случае необходимости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Рисунок 5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451790" y="1574680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1" name="Рисунок 6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385115" y="4336930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2" name="Рисунок 61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423215" y="6041905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3" name="Рисунок 6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18890" y="1603255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4" name="Рисунок 6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56990" y="2412880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5" name="Рисунок 6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04615" y="3070105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6" name="Рисунок 6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95090" y="3698755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7" name="Рисунок 6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42715" y="4355980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68" name="Рисунок 6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33190" y="5213230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70" name="Рисунок 6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B10CDB29-3180-0E7B-4B46-059FF9C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107618" y="6015545"/>
            <a:ext cx="365554" cy="36555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71" name="Рисунок 70" descr="Запрещено со сплошной заливкой">
            <a:extLst>
              <a:ext uri="{FF2B5EF4-FFF2-40B4-BE49-F238E27FC236}">
                <a16:creationId xmlns=""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12571" y="2466059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72" name="Рисунок 71" descr="Запрещено со сплошной заливкой">
            <a:extLst>
              <a:ext uri="{FF2B5EF4-FFF2-40B4-BE49-F238E27FC236}">
                <a16:creationId xmlns=""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31621" y="3066134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73" name="Рисунок 72" descr="Запрещено со сплошной заливкой">
            <a:extLst>
              <a:ext uri="{FF2B5EF4-FFF2-40B4-BE49-F238E27FC236}">
                <a16:creationId xmlns=""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12571" y="3704309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74" name="Рисунок 73" descr="Запрещено со сплошной заливкой">
            <a:extLst>
              <a:ext uri="{FF2B5EF4-FFF2-40B4-BE49-F238E27FC236}">
                <a16:creationId xmlns="" xmlns:a16="http://schemas.microsoft.com/office/drawing/2014/main" id="{38B342E0-45C0-654D-D3AA-2410B3C96D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69721" y="5209259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81906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18052" y="232125"/>
            <a:ext cx="930302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C:\Users\Админ\Desktop\Степанова\ИНВЕСТИЦ ПРОФИЛЬ\фото Шумихи\odno-okno-1024x5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066" y="1123122"/>
            <a:ext cx="9190037" cy="4743036"/>
          </a:xfrm>
          <a:prstGeom prst="rect">
            <a:avLst/>
          </a:prstGeom>
          <a:noFill/>
          <a:ln w="76200">
            <a:solidFill>
              <a:srgbClr val="2513A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18052" y="232125"/>
            <a:ext cx="930302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379366" y="1182470"/>
            <a:ext cx="5904476" cy="5026943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latin typeface="Arial" pitchFamily="34" charset="0"/>
                <a:cs typeface="Arial" pitchFamily="34" charset="0"/>
              </a:rPr>
              <a:t>Финансовая поддержка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Микрозаймы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Поручительства.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Возмещение части затрат на уплату первого взноса при заключении договора лизинга.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Финансовая поддержка промышленных предприятий, создающих новые производства.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Меры поддержки для самозанятых.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Гранты социальным и молодым предпринимателям.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Поддержка субъектов предпринимательства в сфере промышленности.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Финансовая поддержка 350 тыс. руб. социальным предпринимателям.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Имущественная и консультационная поддержка.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Поддержка туристической отрасли.</a:t>
            </a:r>
          </a:p>
          <a:p>
            <a:pPr marL="228600" indent="-228600" algn="ctr"/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468062" y="1185783"/>
            <a:ext cx="3081131" cy="5026943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Инвестиционный </a:t>
            </a:r>
          </a:p>
          <a:p>
            <a:pPr marL="228600" indent="-22860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портал</a:t>
            </a:r>
          </a:p>
          <a:p>
            <a:pPr marL="228600" indent="-22860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Курганской </a:t>
            </a:r>
          </a:p>
          <a:p>
            <a:pPr marL="228600" indent="-22860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Области</a:t>
            </a:r>
          </a:p>
          <a:p>
            <a:pPr marL="228600" indent="-228600"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invest45.ru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 descr="Бизнес рукопожатие/контракт соглашение линии искусства векторный значок для приложений и веб-сай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Бизнес рукопожатие/контракт соглашение линии искусства векторный значок для приложений и веб-сай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18052" y="232125"/>
            <a:ext cx="930302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379365" y="1013791"/>
            <a:ext cx="6150643" cy="5376375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ru-RU" sz="1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Меры поддержки в АПК: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Субсидирование на приобретение модульной животноводческой фермы и (или) оборудование для животноводческих ферм.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Субсидирование в рамках мероприятия «Поддержка собственного производства молока».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Субсидия на приобретение оборудования для переработки животноводческой продукции (мяса и молока).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Субсидирование поддержки сельскохозяйственного производства по животноводству в рамках мероприятия «Племенное маточное поголовье сельскохозяйственных животных».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Развитие приоритетных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подотраслей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агропромышленного комплекса и развитие малых форм хозяйствования в рамках мероприятия "Развитие мясного скотоводства».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Субсидирование приобретения сельскохозяйственных животных.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Субсидия из областного бюджета на стимулирование увеличения производства картофеля и овощей.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Субсидия из областного бюджета на реализацию мероприятий в области мелиорации земель сельскохозяйственного назначения.</a:t>
            </a:r>
          </a:p>
          <a:p>
            <a:pPr marL="342900" indent="-342900"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многое других мер поддержки.</a:t>
            </a:r>
            <a:endParaRPr lang="x-none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609522" y="1003699"/>
            <a:ext cx="2991678" cy="5386468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Департамент агропромышленного комплекса Курганской области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почта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plemdsh@kurganobl.ru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smtClean="0">
                <a:latin typeface="Arial" pitchFamily="34" charset="0"/>
                <a:cs typeface="Arial" pitchFamily="34" charset="0"/>
              </a:rPr>
              <a:t>Фонд «Развития агропромышленного комплекса Курганской области» </a:t>
            </a:r>
          </a:p>
          <a:p>
            <a:pPr marL="228600" indent="-22860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почта </a:t>
            </a:r>
          </a:p>
          <a:p>
            <a:pPr marL="228600" indent="-228600" algn="ctr"/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ck@invest45.ru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 algn="ctr"/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vatars.mds.yandex.net/i?id=2f5cfc27eb6b7d9483d9c77107875d293bc3ade0-4821391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18052" y="232125"/>
            <a:ext cx="930302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 в АПК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2285999" y="1083365"/>
            <a:ext cx="2216427" cy="1302025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28600" indent="-228600"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Предоставление </a:t>
            </a:r>
          </a:p>
          <a:p>
            <a:pPr marL="228600" indent="-228600" algn="ctr"/>
            <a:r>
              <a:rPr lang="ru-RU" b="1" u="sng" dirty="0" smtClean="0">
                <a:latin typeface="Arial" pitchFamily="34" charset="0"/>
                <a:cs typeface="Arial" pitchFamily="34" charset="0"/>
              </a:rPr>
              <a:t>грантов</a:t>
            </a:r>
            <a:endParaRPr lang="ru-RU" b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609522" y="1003699"/>
            <a:ext cx="2991678" cy="5267892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Департамент агропромышленного комплекса Курганской области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почта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plemdsh@kurganobl.ru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smtClean="0">
                <a:latin typeface="Arial" pitchFamily="34" charset="0"/>
                <a:cs typeface="Arial" pitchFamily="34" charset="0"/>
              </a:rPr>
              <a:t>Фонд «Развития агропромышленного комплекса Курганской области» </a:t>
            </a:r>
          </a:p>
          <a:p>
            <a:pPr marL="228600" indent="-22860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почта </a:t>
            </a:r>
          </a:p>
          <a:p>
            <a:pPr marL="228600" indent="-228600" algn="ctr"/>
            <a:r>
              <a:rPr lang="en-US" dirty="0" smtClean="0">
                <a:latin typeface="Arial" pitchFamily="34" charset="0"/>
                <a:cs typeface="Arial" pitchFamily="34" charset="0"/>
                <a:hlinkClick r:id="rId5"/>
              </a:rPr>
              <a:t>ck@invest45.ru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 algn="ctr"/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243529" y="2077278"/>
            <a:ext cx="1972897" cy="1093305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28600" indent="-22860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Агростартап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217026" y="4552122"/>
            <a:ext cx="3052947" cy="1752985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 развитие материально-технической базы сельскохозяйственного потребительского кооператива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3895726" y="3253870"/>
            <a:ext cx="2664102" cy="1159103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 развитие семейной фермы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3548270" y="4542183"/>
            <a:ext cx="3001617" cy="1741659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 создание сельскохозяйственного потребительского кооператива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213712" y="3220278"/>
            <a:ext cx="2700938" cy="1189797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 создание и развитие КФХ* (ПРОЕКТ) 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4571999" y="2058917"/>
            <a:ext cx="1938132" cy="1151423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28600" indent="-22860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Грант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Агротуризм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Расширение бизнеса со сплошной заливкой">
            <a:extLst>
              <a:ext uri="{FF2B5EF4-FFF2-40B4-BE49-F238E27FC236}">
                <a16:creationId xmlns="" xmlns:a16="http://schemas.microsoft.com/office/drawing/2014/main" id="{196E0EFD-B5A7-5EEB-8934-C977AFA45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457004" y="379172"/>
            <a:ext cx="477273" cy="4457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https://avatars.mds.yandex.net/i?id=66f86f002ad98d35109b8e18cacff253b381d161-12500642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438172" y="261942"/>
            <a:ext cx="9160580" cy="110799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ДЕПАРТАМЕНТЫ,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ОКАЗЫВАЮЩИЕ ПОДДЕРЖКУ ПРЕДПРИНИМАТЕЛЯМ 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477930" y="1679842"/>
            <a:ext cx="4497842" cy="1152811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агропромышленного комплекса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517685" y="3073017"/>
            <a:ext cx="4497842" cy="1161053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экономического развития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814" y="1958009"/>
            <a:ext cx="537189" cy="544903"/>
          </a:xfrm>
          <a:prstGeom prst="rect">
            <a:avLst/>
          </a:prstGeom>
          <a:noFill/>
        </p:spPr>
      </p:pic>
      <p:pic>
        <p:nvPicPr>
          <p:cNvPr id="42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98" y="3369366"/>
            <a:ext cx="537189" cy="563047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560756" y="4396539"/>
            <a:ext cx="4497842" cy="1109740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имущественных и земельных отношений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335" y="4621696"/>
            <a:ext cx="537189" cy="592224"/>
          </a:xfrm>
          <a:prstGeom prst="rect">
            <a:avLst/>
          </a:prstGeom>
          <a:noFill/>
        </p:spPr>
      </p:pic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5112878" y="1683155"/>
            <a:ext cx="4497842" cy="1152811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информационных технологий и цифрового развития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5152633" y="3076330"/>
            <a:ext cx="4497842" cy="1161053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строительства,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госэкспертизы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ЖКХ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762" y="1958009"/>
            <a:ext cx="537189" cy="548216"/>
          </a:xfrm>
          <a:prstGeom prst="rect">
            <a:avLst/>
          </a:prstGeom>
          <a:noFill/>
        </p:spPr>
      </p:pic>
      <p:pic>
        <p:nvPicPr>
          <p:cNvPr id="49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3646" y="3389243"/>
            <a:ext cx="537189" cy="546483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5195704" y="4399852"/>
            <a:ext cx="4497842" cy="1109740"/>
          </a:xfrm>
          <a:prstGeom prst="roundRect">
            <a:avLst>
              <a:gd name="adj" fmla="val 32961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культуры Курганской области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6" descr="C:\Users\Админ\Desktop\gerb_kurganskoj_obla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3283" y="4661453"/>
            <a:ext cx="537189" cy="555780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660022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409184" y="3909438"/>
            <a:ext cx="2792459" cy="2388029"/>
          </a:xfrm>
          <a:prstGeom prst="roundRect">
            <a:avLst>
              <a:gd name="adj" fmla="val 11787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17466" y="216802"/>
            <a:ext cx="9160580" cy="923330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ОРГАНИЗАЦИОННОЙ ПОДДЕРЖКИ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3319670" y="1391192"/>
            <a:ext cx="2977597" cy="2406883"/>
          </a:xfrm>
          <a:prstGeom prst="roundRect">
            <a:avLst>
              <a:gd name="adj" fmla="val 1211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409184" y="1391192"/>
            <a:ext cx="2830559" cy="2406883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AAE095AC-081E-33A2-FDBB-98B052165558}"/>
              </a:ext>
            </a:extLst>
          </p:cNvPr>
          <p:cNvSpPr/>
          <p:nvPr/>
        </p:nvSpPr>
        <p:spPr>
          <a:xfrm>
            <a:off x="6382993" y="1391192"/>
            <a:ext cx="3186771" cy="2406883"/>
          </a:xfrm>
          <a:prstGeom prst="roundRect">
            <a:avLst>
              <a:gd name="adj" fmla="val 11163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3319670" y="3918962"/>
            <a:ext cx="2947780" cy="2388029"/>
          </a:xfrm>
          <a:prstGeom prst="roundRect">
            <a:avLst>
              <a:gd name="adj" fmla="val 1074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6380922" y="3909437"/>
            <a:ext cx="3188843" cy="2388029"/>
          </a:xfrm>
          <a:prstGeom prst="roundRect">
            <a:avLst>
              <a:gd name="adj" fmla="val 1175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882502" y="2158937"/>
            <a:ext cx="2014879" cy="129266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3927320" y="2118620"/>
            <a:ext cx="2085525" cy="1508105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69395" y="4550735"/>
            <a:ext cx="2089914" cy="129266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145417" y="4560326"/>
            <a:ext cx="1755202" cy="1508105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7EE8951-3C5B-0C8C-FB1D-B73F3B4B4824}"/>
              </a:ext>
            </a:extLst>
          </p:cNvPr>
          <p:cNvSpPr txBox="1"/>
          <p:nvPr/>
        </p:nvSpPr>
        <p:spPr>
          <a:xfrm>
            <a:off x="6933892" y="2126508"/>
            <a:ext cx="2333624" cy="129266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257079" y="4763453"/>
            <a:ext cx="1788222" cy="830997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1471" y="1543699"/>
            <a:ext cx="549375" cy="561548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48566" y="1533068"/>
            <a:ext cx="458289" cy="45522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33556" y="4073123"/>
            <a:ext cx="485551" cy="445714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7444" y="4044547"/>
            <a:ext cx="451384" cy="463657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57821" y="1557655"/>
            <a:ext cx="493183" cy="48379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628032" y="4096443"/>
            <a:ext cx="495782" cy="454292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23201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382772" y="273731"/>
            <a:ext cx="9101469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0" y="-140732"/>
            <a:ext cx="227948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438730" y="1073426"/>
            <a:ext cx="9088042" cy="5426765"/>
          </a:xfrm>
          <a:prstGeom prst="roundRect">
            <a:avLst>
              <a:gd name="adj" fmla="val 11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Природные богатства Шумихинского района: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300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Большую группу составляют ботанические памятники: сосновые боры, участки леса, где растёт липа, сибирская ель, дендрарии, старинные аллеи и сады, смешанные леса, в которых растут редкие и исчезающие растения.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1300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Ботанические памятники Шумихинского района</a:t>
            </a:r>
            <a:r>
              <a:rPr lang="ru-RU" sz="1300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Островной бор.</a:t>
            </a:r>
            <a:b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на левом берегу реки Миасс, в 2 км. севернее с.Большое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Субботино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Песчанский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бор.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между сёлами Михайловка Шумихинского района и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Песчанское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Щучанского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района.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Озеро Курган с прилегающим лесом.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Находится на окраине села Берёзово.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Кушмянский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лог.</a:t>
            </a:r>
            <a:b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Покрытая лесом территория в долине реки Кушма от шоссе Курган-Челябинск до места впадения в реку Каменку.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Черноольшаник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озера Линёво.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Местоположение объекта: Шумихинский район, на южном берегу озера Линево, в 9 км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северенее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с. Травяное. 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Дендросад.</a:t>
            </a:r>
            <a:b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Находится в детском санатории с.Птичье. </a:t>
            </a:r>
            <a:endParaRPr lang="ru-RU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Родник у села Карачельское.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вблизи автодороги Шумиха – Шадринск в 3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км.от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с. Карачельское, на левобережном склоне реки </a:t>
            </a:r>
            <a:r>
              <a:rPr lang="ru-RU" sz="13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Карачелка</a:t>
            </a: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b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Озеро Горькое –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Птичанское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озеро в Шумихинском районе Курганской области России. Расположено в 0,5 км севернее села Птичье.</a:t>
            </a:r>
            <a:endParaRPr lang="x-none" sz="13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424795" y="1988288"/>
            <a:ext cx="4497839" cy="2764465"/>
          </a:xfrm>
          <a:prstGeom prst="roundRect">
            <a:avLst>
              <a:gd name="adj" fmla="val 16682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423687" y="1171640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405994" y="5454503"/>
            <a:ext cx="9280267" cy="829340"/>
          </a:xfrm>
          <a:prstGeom prst="roundRect">
            <a:avLst>
              <a:gd name="adj" fmla="val 16682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393281" y="4850845"/>
            <a:ext cx="9261082" cy="507964"/>
          </a:xfrm>
          <a:prstGeom prst="roundRect">
            <a:avLst>
              <a:gd name="adj" fmla="val 34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84141" y="235851"/>
            <a:ext cx="916058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104054" y="1129110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985174" y="2424740"/>
            <a:ext cx="1589455" cy="553998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создана дорожная карта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978973" y="3540810"/>
            <a:ext cx="152278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100% компаний знакомы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F2D5-E7B1-9859-0C27-C31633C7E698}"/>
              </a:ext>
            </a:extLst>
          </p:cNvPr>
          <p:cNvSpPr txBox="1"/>
          <p:nvPr/>
        </p:nvSpPr>
        <p:spPr>
          <a:xfrm>
            <a:off x="3104804" y="2409960"/>
            <a:ext cx="1678936" cy="923330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F59DAE-E625-FF39-4A40-C8BC8563FB0D}"/>
              </a:ext>
            </a:extLst>
          </p:cNvPr>
          <p:cNvSpPr txBox="1"/>
          <p:nvPr/>
        </p:nvSpPr>
        <p:spPr>
          <a:xfrm>
            <a:off x="3053856" y="3586626"/>
            <a:ext cx="1678936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083896" y="2000003"/>
            <a:ext cx="4497839" cy="2740941"/>
          </a:xfrm>
          <a:prstGeom prst="roundRect">
            <a:avLst>
              <a:gd name="adj" fmla="val 16682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D9B1EA-DB20-61B1-E164-5A2A943B0C14}"/>
              </a:ext>
            </a:extLst>
          </p:cNvPr>
          <p:cNvSpPr txBox="1"/>
          <p:nvPr/>
        </p:nvSpPr>
        <p:spPr>
          <a:xfrm>
            <a:off x="5768100" y="2439757"/>
            <a:ext cx="3388304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733322" y="3243397"/>
            <a:ext cx="3531179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5687455" y="4015538"/>
            <a:ext cx="3688024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улучшена работа учреждений здравоохранения                       и сокращено число жалоб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006328" y="5518298"/>
            <a:ext cx="3533774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СОЗДАНЫ НОВЫЕ МАРШРУТЫ ПО ВЕДУЩИМ ПРОМЫШЛЕННЫМ ПРЕДПРИЯТИЯМ МО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5433237" y="5518298"/>
            <a:ext cx="4110369" cy="553998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ОРГАНИЗОВАНЫ ЕЖЕГОДНЫЕ ФЕСТИВАЛИ, КОТОРЫЕ ПОЛЬЗУЮТСЯ СПРОСОМ  У ТУРИСТОВ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Рисунок 34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62255721-D617-B8E0-38C3-4678F0B84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561929" y="2375649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6" name="Рисунок 35" descr="Портфель со сплошной заливкой">
            <a:extLst>
              <a:ext uri="{FF2B5EF4-FFF2-40B4-BE49-F238E27FC236}">
                <a16:creationId xmlns="" xmlns:a16="http://schemas.microsoft.com/office/drawing/2014/main" id="{D116F02D-BE61-2CF0-31A9-3258B2997C31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27691" y="3614881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7" name="Рисунок 36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7910E1A4-4955-3866-6B6F-8B38E7369A61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=""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681828" y="2357666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38" name="Рисунок 37" descr="Монеты со сплошной заливкой">
            <a:extLst>
              <a:ext uri="{FF2B5EF4-FFF2-40B4-BE49-F238E27FC236}">
                <a16:creationId xmlns="" xmlns:a16="http://schemas.microsoft.com/office/drawing/2014/main" id="{05904491-5823-98A0-ECC3-7E659D05170A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41171" y="3559145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1" name="Рисунок 40" descr="Монеты со сплошной заливкой">
            <a:extLst>
              <a:ext uri="{FF2B5EF4-FFF2-40B4-BE49-F238E27FC236}">
                <a16:creationId xmlns="" xmlns:a16="http://schemas.microsoft.com/office/drawing/2014/main" id="{05904491-5823-98A0-ECC3-7E659D05170A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850" y="2369406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2" name="Рисунок 41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613AF586-685D-D868-6FAB-46C8C010BB65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=""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5168071" y="3224986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4" name="Рисунок 43" descr="Больница со сплошной заливкой">
            <a:extLst>
              <a:ext uri="{FF2B5EF4-FFF2-40B4-BE49-F238E27FC236}">
                <a16:creationId xmlns="" xmlns:a16="http://schemas.microsoft.com/office/drawing/2014/main" id="{0488155C-6AF5-3F37-3D4D-CFD39A38358E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=""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5218902" y="3924756"/>
            <a:ext cx="360000" cy="416906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5" name="Рисунок 44" descr="Производство со сплошной заливкой">
            <a:extLst>
              <a:ext uri="{FF2B5EF4-FFF2-40B4-BE49-F238E27FC236}">
                <a16:creationId xmlns="" xmlns:a16="http://schemas.microsoft.com/office/drawing/2014/main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387" y="5770677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8" name="Рисунок 47" descr="Камера со сплошной заливкой">
            <a:extLst>
              <a:ext uri="{FF2B5EF4-FFF2-40B4-BE49-F238E27FC236}">
                <a16:creationId xmlns="" xmlns:a16="http://schemas.microsoft.com/office/drawing/2014/main" id="{49A4C468-8604-7C75-DA72-4F7A9D7B5D31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=""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4883399" y="5749034"/>
            <a:ext cx="360000" cy="360000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136036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07941" y="283477"/>
            <a:ext cx="9160580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089729" y="908419"/>
            <a:ext cx="4497842" cy="2648927"/>
          </a:xfrm>
          <a:prstGeom prst="roundRect">
            <a:avLst>
              <a:gd name="adj" fmla="val 15395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640336" y="1024418"/>
            <a:ext cx="3620621" cy="184666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ИНВЕСТИЦИОННЫЙ УПОЛНОМОЧЕННЫЙ</a:t>
            </a:r>
            <a:endParaRPr lang="x-none" sz="12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380074" y="1335529"/>
            <a:ext cx="3838354" cy="246221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Двизова Оксана Васильевна</a:t>
            </a:r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6251944" y="2406715"/>
            <a:ext cx="2878101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E69D1A"/>
                </a:solidFill>
                <a:latin typeface="Arial" pitchFamily="34" charset="0"/>
                <a:cs typeface="Arial" pitchFamily="34" charset="0"/>
              </a:rPr>
              <a:t>45t02302@kurganobl.ru</a:t>
            </a:r>
            <a:endParaRPr lang="x-none" b="1" u="sng" dirty="0">
              <a:solidFill>
                <a:srgbClr val="E69D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446041" y="886394"/>
            <a:ext cx="4497842" cy="2739308"/>
          </a:xfrm>
          <a:prstGeom prst="roundRect">
            <a:avLst>
              <a:gd name="adj" fmla="val 1739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691849" y="1018908"/>
            <a:ext cx="4099226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ФОНД 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«ИНВЕСТИЦИОННОЕ 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АГЕНТСТВО КУРГАНСКОЙ 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ОБЛАСТИ»</a:t>
            </a:r>
            <a:endParaRPr lang="ru-RU" sz="1200" b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438730" y="3724055"/>
            <a:ext cx="4497842" cy="2538522"/>
          </a:xfrm>
          <a:prstGeom prst="roundRect">
            <a:avLst>
              <a:gd name="adj" fmla="val 17397"/>
            </a:avLst>
          </a:prstGeom>
          <a:solidFill>
            <a:srgbClr val="2513A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1084521" y="1520454"/>
            <a:ext cx="361507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640027, Курганская область, г Курган, 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ул.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Бурова-Петрова, стр. 112а, офис 325</a:t>
            </a:r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1562986" y="2968511"/>
            <a:ext cx="2987749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+ 7 (3522) 60-00-65</a:t>
            </a:r>
            <a:endParaRPr lang="x-none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2179674" y="2360428"/>
            <a:ext cx="1967024" cy="461665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  <a:hlinkClick r:id="rId3"/>
              </a:rPr>
              <a:t>invest45.ru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x-non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082363" y="3722253"/>
            <a:ext cx="4508204" cy="2544967"/>
          </a:xfrm>
          <a:prstGeom prst="roundRect">
            <a:avLst>
              <a:gd name="adj" fmla="val 17263"/>
            </a:avLst>
          </a:prstGeom>
          <a:solidFill>
            <a:srgbClr val="2513AD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5241853" y="3828158"/>
            <a:ext cx="4178372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СПЕЦИАЛИСТ-ЭКСПЕРТ СЕКТОРА ПО ПРИВЛЕЧЕНИЮ И СОПРОВОЖДЕНИЮ ИНВЕСТИЦИОННЫХ 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ПРОЕКТОВ ФОНДА ИНВЕСТИЦИОННОЕ АГЕНТСТВО КУРГАНСКОЙ ОБЛАСТИ </a:t>
            </a:r>
            <a:endParaRPr lang="x-none" sz="12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5949805" y="5711116"/>
            <a:ext cx="3332417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7 951-277-34-38</a:t>
            </a:r>
            <a:endParaRPr lang="x-none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645872" y="3851486"/>
            <a:ext cx="4080741" cy="369332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12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305647" y="1639644"/>
            <a:ext cx="4104166" cy="430887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Первый заместитель Главы Шумихинского муниципального округа Курганской области</a:t>
            </a:r>
            <a:endParaRPr lang="x-none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433237" y="4688397"/>
            <a:ext cx="4029740" cy="246221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Киселева Светлана Викторовна</a:t>
            </a:r>
            <a:endParaRPr lang="x-none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1612" y="5720316"/>
            <a:ext cx="388089" cy="397380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8533" y="4943031"/>
            <a:ext cx="436861" cy="447676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148316" y="4347560"/>
            <a:ext cx="3508743" cy="492443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641100, Курганская область, г. Шумиха, ул. Кирова, 12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1818167" y="5730900"/>
            <a:ext cx="2497422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(35 245</a:t>
            </a:r>
            <a:r>
              <a:rPr 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2-11-67</a:t>
            </a:r>
            <a:endParaRPr lang="x-non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1669312" y="5003190"/>
            <a:ext cx="2881422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E69D1A"/>
                </a:solidFill>
                <a:latin typeface="Arial" pitchFamily="34" charset="0"/>
                <a:cs typeface="Arial" pitchFamily="34" charset="0"/>
              </a:rPr>
              <a:t>45t02302@kurganobl.ru</a:t>
            </a:r>
            <a:endParaRPr lang="x-none" b="1" u="sng" dirty="0">
              <a:solidFill>
                <a:srgbClr val="E69D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6443330" y="5063618"/>
            <a:ext cx="2870791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E69D1A"/>
                </a:solidFill>
                <a:latin typeface="Arial" pitchFamily="34" charset="0"/>
                <a:cs typeface="Arial" pitchFamily="34" charset="0"/>
              </a:rPr>
              <a:t>kiseleva.sv@invest45.ru</a:t>
            </a:r>
            <a:endParaRPr lang="x-none" b="1" u="sng" dirty="0">
              <a:solidFill>
                <a:srgbClr val="E69D1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Рисунок 46" descr="Маркер со сплошной заливкой">
            <a:extLst>
              <a:ext uri="{FF2B5EF4-FFF2-40B4-BE49-F238E27FC236}">
                <a16:creationId xmlns="" xmlns:a16="http://schemas.microsoft.com/office/drawing/2014/main" id="{F986A720-DE69-D39D-F12E-8FA710FE73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0599" y="4268819"/>
            <a:ext cx="556451" cy="513917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48" name="Рисунок 47" descr="Маркер со сплошной заливкой">
            <a:extLst>
              <a:ext uri="{FF2B5EF4-FFF2-40B4-BE49-F238E27FC236}">
                <a16:creationId xmlns="" xmlns:a16="http://schemas.microsoft.com/office/drawing/2014/main" id="{F986A720-DE69-D39D-F12E-8FA710FE73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9017" y="1594885"/>
            <a:ext cx="494871" cy="466908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50" name="Рисунок 49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0CB33627-3D5F-809F-2355-A5D0EF709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91158" y="2849526"/>
            <a:ext cx="412339" cy="432389"/>
          </a:xfrm>
          <a:prstGeom prst="rect">
            <a:avLst/>
          </a:prstGeom>
        </p:spPr>
      </p:pic>
      <p:pic>
        <p:nvPicPr>
          <p:cNvPr id="51" name="Рисунок 50" descr="Конверт со сплошной заливкой">
            <a:extLst>
              <a:ext uri="{FF2B5EF4-FFF2-40B4-BE49-F238E27FC236}">
                <a16:creationId xmlns="" xmlns:a16="http://schemas.microsoft.com/office/drawing/2014/main" id="{C7636BC8-F2A8-D1CA-DB07-4984734F7C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95832" y="2339163"/>
            <a:ext cx="432968" cy="435935"/>
          </a:xfrm>
          <a:prstGeom prst="rect">
            <a:avLst/>
          </a:prstGeom>
        </p:spPr>
      </p:pic>
      <p:pic>
        <p:nvPicPr>
          <p:cNvPr id="52" name="Рисунок 5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0CB33627-3D5F-809F-2355-A5D0EF709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5484300" y="2857721"/>
            <a:ext cx="416770" cy="416876"/>
          </a:xfrm>
          <a:prstGeom prst="rect">
            <a:avLst/>
          </a:prstGeom>
        </p:spPr>
      </p:pic>
      <p:pic>
        <p:nvPicPr>
          <p:cNvPr id="53" name="Рисунок 52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0CB33627-3D5F-809F-2355-A5D0EF709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5474774" y="5606682"/>
            <a:ext cx="383766" cy="421978"/>
          </a:xfrm>
          <a:prstGeom prst="rect">
            <a:avLst/>
          </a:prstGeom>
        </p:spPr>
      </p:pic>
      <p:pic>
        <p:nvPicPr>
          <p:cNvPr id="54" name="Рисунок 53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709685" y="2307265"/>
            <a:ext cx="429510" cy="438419"/>
          </a:xfrm>
          <a:prstGeom prst="rect">
            <a:avLst/>
          </a:prstGeom>
          <a:solidFill>
            <a:srgbClr val="2513AD"/>
          </a:solidFill>
        </p:spPr>
      </p:pic>
      <p:pic>
        <p:nvPicPr>
          <p:cNvPr id="55" name="Рисунок 54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741582" y="5007935"/>
            <a:ext cx="410016" cy="428374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5879805" y="2930192"/>
            <a:ext cx="3221664" cy="27699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(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35 245) 2-11-67</a:t>
            </a:r>
            <a:endParaRPr lang="x-none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92740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79996" y="3858996"/>
            <a:ext cx="2597520" cy="2027453"/>
          </a:xfrm>
          <a:prstGeom prst="roundRect">
            <a:avLst>
              <a:gd name="adj" fmla="val 1211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455565" y="3865552"/>
            <a:ext cx="2697210" cy="2027453"/>
          </a:xfrm>
          <a:prstGeom prst="roundRect">
            <a:avLst>
              <a:gd name="adj" fmla="val 1488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619876" y="3865551"/>
            <a:ext cx="2705100" cy="2027453"/>
          </a:xfrm>
          <a:prstGeom prst="roundRect">
            <a:avLst>
              <a:gd name="adj" fmla="val 1175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4181038" y="4287188"/>
            <a:ext cx="1695867" cy="136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и ж/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транспорт.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1228725" y="4428777"/>
            <a:ext cx="139751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церквей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7176849" y="4445699"/>
            <a:ext cx="1913988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73908" y="3924522"/>
            <a:ext cx="594455" cy="53100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4664" y="4023446"/>
            <a:ext cx="541661" cy="442227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760580" y="3962248"/>
            <a:ext cx="548431" cy="524692"/>
          </a:xfrm>
          <a:prstGeom prst="rect">
            <a:avLst/>
          </a:prstGeom>
          <a:solidFill>
            <a:srgbClr val="2513AD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485775" y="297712"/>
            <a:ext cx="8913405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0" y="-140732"/>
            <a:ext cx="227948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17C60F6C-4538-E1C7-75E4-DE9615DD6966}"/>
              </a:ext>
            </a:extLst>
          </p:cNvPr>
          <p:cNvSpPr/>
          <p:nvPr/>
        </p:nvSpPr>
        <p:spPr>
          <a:xfrm>
            <a:off x="450217" y="1222744"/>
            <a:ext cx="8938331" cy="2453906"/>
          </a:xfrm>
          <a:prstGeom prst="roundRect">
            <a:avLst>
              <a:gd name="adj" fmla="val 24466"/>
            </a:avLst>
          </a:prstGeom>
          <a:solidFill>
            <a:srgbClr val="2513AD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УДОБНОЕ ГЕОГРАФИЧЕСКОЕ РАСПОЛОЖЕНИЕ ОКРУГА.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Расстояние до ближайших больших городов: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Курган (областной центр)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145км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Челябинск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131км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Шадринск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117 км.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Екатеринбург (через Челябинск)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336км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Екатеринбург (через Шадринск)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321км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Шумиха – Тюмень (через Курган) 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345км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" name="Рисунок 19" descr="Переместить со сплошной заливкой">
            <a:extLst>
              <a:ext uri="{FF2B5EF4-FFF2-40B4-BE49-F238E27FC236}">
                <a16:creationId xmlns="" xmlns:a16="http://schemas.microsoft.com/office/drawing/2014/main" id="{1C4ECB49-F1B8-2CFC-23BB-677AD829C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81025" y="1695450"/>
            <a:ext cx="686950" cy="611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230816" y="939875"/>
            <a:ext cx="9429749" cy="638176"/>
          </a:xfrm>
          <a:prstGeom prst="roundRect">
            <a:avLst>
              <a:gd name="adj" fmla="val 1211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b="1" dirty="0" smtClean="0">
                <a:latin typeface="Arial" pitchFamily="34" charset="0"/>
                <a:cs typeface="Arial" pitchFamily="34" charset="0"/>
              </a:rPr>
              <a:t>Промышленные предприятия Шумихинского муниципального округа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2613991" y="3729322"/>
            <a:ext cx="2054367" cy="2597049"/>
          </a:xfrm>
          <a:prstGeom prst="roundRect">
            <a:avLst>
              <a:gd name="adj" fmla="val 11878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Шумихинский элеватор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является самым крупным элеватором Курганской области. Здесь производится хранение зерна соседних районов так как крупных элеваторов, кроме Шумихинского, в южной части области нет.</a:t>
            </a:r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237599" y="3719796"/>
            <a:ext cx="2335260" cy="2606576"/>
          </a:xfrm>
          <a:prstGeom prst="roundRect">
            <a:avLst>
              <a:gd name="adj" fmla="val 1488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Шумихинский завод подшипниковых иглороликов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- одно из лидирующих предприятий по производству игольчатых роликов и подшипников на территории СНГ. Завод успешно работает с 1942 года. Продукция поставляется крупнейшим предприятиям России и стран СНГ, таким как: ОАО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КаМАЗ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группа ГАЗ, ЗАО СААЗ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АМОЗиЛ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ОАО Северсталь-Авто, РУП МТЗ, ОАО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Уралвагонзавод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ОАО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Курганмашзавод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ОАО РЖД и др.</a:t>
            </a:r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4778442" y="3710763"/>
            <a:ext cx="2357854" cy="2615610"/>
          </a:xfrm>
          <a:prstGeom prst="roundRect">
            <a:avLst>
              <a:gd name="adj" fmla="val 11838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u="sng" dirty="0" err="1" smtClean="0">
                <a:latin typeface="Arial" pitchFamily="34" charset="0"/>
                <a:cs typeface="Arial" pitchFamily="34" charset="0"/>
              </a:rPr>
              <a:t>Шумихинское</a:t>
            </a:r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 машиностроительное предприятие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- одно из градообразующих предприятий Шумихи основано в сентябре 1941 года на базе эвакуированного из Запорожья завода им. Войкова. Предприятие производит трубопроводную и устьевую запорную и обратную арматуру для нефтегазодобывающей промышленности и предприятий энергетического комплекса.</a:t>
            </a:r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7215809" y="3689498"/>
            <a:ext cx="2477646" cy="2626242"/>
          </a:xfrm>
          <a:prstGeom prst="roundRect">
            <a:avLst>
              <a:gd name="adj" fmla="val 11752"/>
            </a:avLst>
          </a:prstGeom>
          <a:solidFill>
            <a:srgbClr val="2513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u="sng" dirty="0" smtClean="0">
                <a:latin typeface="Arial" pitchFamily="34" charset="0"/>
                <a:cs typeface="Arial" pitchFamily="34" charset="0"/>
              </a:rPr>
              <a:t>ООО «Завод специального оборудования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 - </a:t>
            </a: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Компания работает в Шумихинском муниципальном округе 19 лет 5 месяцев, с 02 сентября 2004 по настоящее время. </a:t>
            </a: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Основной вид деятельности "ЗСО" - Производство автомобилей специального назначения и 21 дополнительный вид.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005788" y="1626745"/>
            <a:ext cx="207407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км ДОНН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1818" y="1002411"/>
            <a:ext cx="453533" cy="430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248758" y="157658"/>
            <a:ext cx="9372600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761" name="Picture 1" descr="C:\Users\Админ\Desktop\Степанова\ИНВЕСТИЦ ПРОФИЛЬ\фото Шумихи\ШЗПИ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3060" y="1679058"/>
            <a:ext cx="2181226" cy="2009775"/>
          </a:xfrm>
          <a:prstGeom prst="rect">
            <a:avLst/>
          </a:prstGeom>
          <a:noFill/>
          <a:ln w="19050">
            <a:solidFill>
              <a:srgbClr val="2513AD"/>
            </a:solidFill>
          </a:ln>
        </p:spPr>
      </p:pic>
      <p:pic>
        <p:nvPicPr>
          <p:cNvPr id="117762" name="Picture 2" descr="C:\Users\Админ\Desktop\Степанова\ИНВЕСТИЦ ПРОФИЛЬ\фото Шумихи\шумихинский элеватор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26685" y="1688584"/>
            <a:ext cx="2028825" cy="2000250"/>
          </a:xfrm>
          <a:prstGeom prst="rect">
            <a:avLst/>
          </a:prstGeom>
          <a:noFill/>
          <a:ln w="19050">
            <a:solidFill>
              <a:srgbClr val="2513AD"/>
            </a:solidFill>
          </a:ln>
        </p:spPr>
      </p:pic>
      <p:pic>
        <p:nvPicPr>
          <p:cNvPr id="117763" name="Picture 3" descr="C:\Users\Админ\Desktop\Степанова\ИНВЕСТИЦ ПРОФИЛЬ\фото Шумихи\ШМП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60285" y="1688583"/>
            <a:ext cx="2314575" cy="1981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26" name="Picture 2" descr="C:\Users\Админ\Desktop\Степанова\ИНВЕСТИЦ ПРОФИЛЬ\фото Шумихи\IMG_20240227_205827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85992" y="1669533"/>
            <a:ext cx="2457006" cy="19811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504826" y="389751"/>
            <a:ext cx="8753474" cy="738664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533399" y="1400173"/>
          <a:ext cx="8696325" cy="4467229"/>
        </p:xfrm>
        <a:graphic>
          <a:graphicData uri="http://schemas.openxmlformats.org/drawingml/2006/table">
            <a:tbl>
              <a:tblPr/>
              <a:tblGrid>
                <a:gridCol w="6036545"/>
                <a:gridCol w="2659780"/>
              </a:tblGrid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трудовые ресурсы округа,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11 472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 занятых в экономике,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 территории округа официально признаны безработными, чел.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зарегистрированной безработицы в Шумихинском муниципальном округе,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Трудоустроено за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590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Среднесписочная численность,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3 459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  <a:tr h="9229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плата,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42 346,5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pic>
        <p:nvPicPr>
          <p:cNvPr id="5" name="Рисунок 4" descr="Пользователи со сплошной заливкой">
            <a:extLst>
              <a:ext uri="{FF2B5EF4-FFF2-40B4-BE49-F238E27FC236}">
                <a16:creationId xmlns:a16="http://schemas.microsoft.com/office/drawing/2014/main" xmlns="" id="{635C8124-D88F-884C-D0DA-97106180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608136" y="540260"/>
            <a:ext cx="455119" cy="459200"/>
          </a:xfrm>
          <a:prstGeom prst="rect">
            <a:avLst/>
          </a:prstGeom>
        </p:spPr>
      </p:pic>
      <p:sp>
        <p:nvSpPr>
          <p:cNvPr id="6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510364" y="1582700"/>
            <a:ext cx="4292452" cy="800219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товаров и услуг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предприятий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510363" y="2698674"/>
          <a:ext cx="4284035" cy="2718152"/>
        </p:xfrm>
        <a:graphic>
          <a:graphicData uri="http://schemas.openxmlformats.org/drawingml/2006/table">
            <a:tbl>
              <a:tblPr/>
              <a:tblGrid>
                <a:gridCol w="3085637"/>
                <a:gridCol w="1198398"/>
              </a:tblGrid>
              <a:tr h="2718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организаций </a:t>
                      </a:r>
                      <a:endParaRPr lang="ru-RU" sz="1400" b="1" i="0" u="none" strike="noStrike" dirty="0" smtClean="0">
                        <a:solidFill>
                          <a:srgbClr val="F1F1F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400" b="1" i="0" u="none" strike="noStrike" dirty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по организациям, не относящимся к субъектам малого предпринимательства (включая средние предприятия), средняя численность работников которых превышает 15 человек), тыс.руб.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3 216 737.7</a:t>
                      </a:r>
                      <a:endParaRPr lang="ru-RU" sz="1400" b="1" i="0" u="none" strike="noStrike" dirty="0">
                        <a:solidFill>
                          <a:srgbClr val="F1F1F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5095874" y="1591782"/>
            <a:ext cx="4267201" cy="769441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Промышленное производство</a:t>
            </a:r>
          </a:p>
          <a:p>
            <a:pPr algn="ctr"/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5121423" y="2698675"/>
          <a:ext cx="4225925" cy="2705973"/>
        </p:xfrm>
        <a:graphic>
          <a:graphicData uri="http://schemas.openxmlformats.org/drawingml/2006/table">
            <a:tbl>
              <a:tblPr/>
              <a:tblGrid>
                <a:gridCol w="3043783"/>
                <a:gridCol w="1182142"/>
              </a:tblGrid>
              <a:tr h="27059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Отгружено товаров собственного производства по «чистым» видам экономической деятельности </a:t>
                      </a: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(по организациям, не относящимся к субъектам малого предпринимательства (включая средние предприятия), средняя численность работников которых превышает 15 человек), тыс.руб</a:t>
                      </a:r>
                      <a:r>
                        <a:rPr lang="ru-RU" sz="1400" b="1" i="0" u="none" strike="noStrike" dirty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1F1F1"/>
                          </a:solidFill>
                          <a:latin typeface="Arial" pitchFamily="34" charset="0"/>
                          <a:cs typeface="Arial" pitchFamily="34" charset="0"/>
                        </a:rPr>
                        <a:t>389 622.7</a:t>
                      </a:r>
                      <a:endParaRPr lang="ru-RU" sz="1400" b="1" i="0" u="none" strike="noStrike" dirty="0">
                        <a:solidFill>
                          <a:srgbClr val="F1F1F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13AD"/>
                    </a:solidFill>
                  </a:tcPr>
                </a:tc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495300" y="542836"/>
            <a:ext cx="8915400" cy="707886"/>
          </a:xfrm>
          <a:prstGeom prst="rect">
            <a:avLst/>
          </a:prstGeom>
          <a:solidFill>
            <a:srgbClr val="2513AD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</a:t>
            </a:r>
            <a:r>
              <a:rPr lang="x-none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Производство со сплошной заливкой">
            <a:extLst>
              <a:ext uri="{FF2B5EF4-FFF2-40B4-BE49-F238E27FC236}">
                <a16:creationId xmlns:a16="http://schemas.microsoft.com/office/drawing/2014/main" xmlns="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27937" y="1684009"/>
            <a:ext cx="503011" cy="527564"/>
          </a:xfrm>
          <a:prstGeom prst="rect">
            <a:avLst/>
          </a:prstGeom>
        </p:spPr>
      </p:pic>
      <p:pic>
        <p:nvPicPr>
          <p:cNvPr id="10" name="Рисунок 9" descr="Город со сплошной заливкой">
            <a:extLst>
              <a:ext uri="{FF2B5EF4-FFF2-40B4-BE49-F238E27FC236}">
                <a16:creationId xmlns:a16="http://schemas.microsoft.com/office/drawing/2014/main" xmlns="" id="{CA14DA99-BF29-261A-03CD-489D1DDDC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40525" y="1741186"/>
            <a:ext cx="454627" cy="4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ШУМИХИНСКОГО МУНИЦИПАЛЬНОГО ОКРУГА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417992" y="1051478"/>
            <a:ext cx="4411183" cy="553998"/>
          </a:xfrm>
          <a:prstGeom prst="rect">
            <a:avLst/>
          </a:prstGeom>
          <a:solidFill>
            <a:srgbClr val="2513AD"/>
          </a:solidFill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Распределение граждан, осуществляющих как коммерческую деятельность, так и деятельность, не относящуюся к предпринимательству.</a:t>
            </a: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29733" y="1796902"/>
          <a:ext cx="4419599" cy="427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5029200" y="1052623"/>
            <a:ext cx="4423144" cy="584775"/>
          </a:xfrm>
          <a:prstGeom prst="rect">
            <a:avLst/>
          </a:prstGeom>
          <a:solidFill>
            <a:srgbClr val="2513AD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Распределение организаций по формам собственности</a:t>
            </a:r>
          </a:p>
          <a:p>
            <a:pPr algn="ctr"/>
            <a:endParaRPr lang="ru-RU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5038946" y="1807535"/>
          <a:ext cx="4410075" cy="427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414671" y="312052"/>
            <a:ext cx="9090836" cy="553998"/>
          </a:xfrm>
          <a:prstGeom prst="rect">
            <a:avLst/>
          </a:prstGeom>
          <a:solidFill>
            <a:srgbClr val="2513A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ШУМИХИНСКОГО </a:t>
            </a:r>
            <a:r>
              <a:rPr lang="x-none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30749</TotalTime>
  <Words>3688</Words>
  <Application>Microsoft Office PowerPoint</Application>
  <PresentationFormat>Лист A4 (210x297 мм)</PresentationFormat>
  <Paragraphs>708</Paragraphs>
  <Slides>41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Админ</cp:lastModifiedBy>
  <cp:revision>604</cp:revision>
  <dcterms:created xsi:type="dcterms:W3CDTF">2023-11-22T14:19:10Z</dcterms:created>
  <dcterms:modified xsi:type="dcterms:W3CDTF">2024-04-04T05:22:45Z</dcterms:modified>
</cp:coreProperties>
</file>